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84"/>
  </p:notesMasterIdLst>
  <p:handoutMasterIdLst>
    <p:handoutMasterId r:id="rId85"/>
  </p:handoutMasterIdLst>
  <p:sldIdLst>
    <p:sldId id="2022" r:id="rId2"/>
    <p:sldId id="271" r:id="rId3"/>
    <p:sldId id="2050" r:id="rId4"/>
    <p:sldId id="2049" r:id="rId5"/>
    <p:sldId id="1783" r:id="rId6"/>
    <p:sldId id="1784" r:id="rId7"/>
    <p:sldId id="1785" r:id="rId8"/>
    <p:sldId id="1938" r:id="rId9"/>
    <p:sldId id="281" r:id="rId10"/>
    <p:sldId id="2025" r:id="rId11"/>
    <p:sldId id="259" r:id="rId12"/>
    <p:sldId id="260" r:id="rId13"/>
    <p:sldId id="2026" r:id="rId14"/>
    <p:sldId id="2027" r:id="rId15"/>
    <p:sldId id="2028" r:id="rId16"/>
    <p:sldId id="2030" r:id="rId17"/>
    <p:sldId id="268" r:id="rId18"/>
    <p:sldId id="269" r:id="rId19"/>
    <p:sldId id="270" r:id="rId20"/>
    <p:sldId id="2033" r:id="rId21"/>
    <p:sldId id="2046" r:id="rId22"/>
    <p:sldId id="273" r:id="rId23"/>
    <p:sldId id="274" r:id="rId24"/>
    <p:sldId id="275" r:id="rId25"/>
    <p:sldId id="2034" r:id="rId26"/>
    <p:sldId id="2035" r:id="rId27"/>
    <p:sldId id="2036" r:id="rId28"/>
    <p:sldId id="2037" r:id="rId29"/>
    <p:sldId id="2038" r:id="rId30"/>
    <p:sldId id="2039" r:id="rId31"/>
    <p:sldId id="2040" r:id="rId32"/>
    <p:sldId id="2041" r:id="rId33"/>
    <p:sldId id="2043" r:id="rId34"/>
    <p:sldId id="2044" r:id="rId35"/>
    <p:sldId id="287" r:id="rId36"/>
    <p:sldId id="288" r:id="rId37"/>
    <p:sldId id="289" r:id="rId38"/>
    <p:sldId id="2045" r:id="rId39"/>
    <p:sldId id="282" r:id="rId40"/>
    <p:sldId id="283" r:id="rId41"/>
    <p:sldId id="284" r:id="rId42"/>
    <p:sldId id="285" r:id="rId43"/>
    <p:sldId id="1777" r:id="rId44"/>
    <p:sldId id="393" r:id="rId45"/>
    <p:sldId id="307" r:id="rId46"/>
    <p:sldId id="317" r:id="rId47"/>
    <p:sldId id="319" r:id="rId48"/>
    <p:sldId id="318" r:id="rId49"/>
    <p:sldId id="395" r:id="rId50"/>
    <p:sldId id="397" r:id="rId51"/>
    <p:sldId id="398" r:id="rId52"/>
    <p:sldId id="407" r:id="rId53"/>
    <p:sldId id="408" r:id="rId54"/>
    <p:sldId id="409" r:id="rId55"/>
    <p:sldId id="410" r:id="rId56"/>
    <p:sldId id="411" r:id="rId57"/>
    <p:sldId id="412" r:id="rId58"/>
    <p:sldId id="413" r:id="rId59"/>
    <p:sldId id="370" r:id="rId60"/>
    <p:sldId id="414" r:id="rId61"/>
    <p:sldId id="415" r:id="rId62"/>
    <p:sldId id="419" r:id="rId63"/>
    <p:sldId id="425" r:id="rId64"/>
    <p:sldId id="426" r:id="rId65"/>
    <p:sldId id="427" r:id="rId66"/>
    <p:sldId id="424" r:id="rId67"/>
    <p:sldId id="416" r:id="rId68"/>
    <p:sldId id="418" r:id="rId69"/>
    <p:sldId id="257" r:id="rId70"/>
    <p:sldId id="258" r:id="rId71"/>
    <p:sldId id="2047" r:id="rId72"/>
    <p:sldId id="261" r:id="rId73"/>
    <p:sldId id="262" r:id="rId74"/>
    <p:sldId id="263" r:id="rId75"/>
    <p:sldId id="264" r:id="rId76"/>
    <p:sldId id="265" r:id="rId77"/>
    <p:sldId id="266" r:id="rId78"/>
    <p:sldId id="420" r:id="rId79"/>
    <p:sldId id="421" r:id="rId80"/>
    <p:sldId id="422" r:id="rId81"/>
    <p:sldId id="423" r:id="rId82"/>
    <p:sldId id="392" r:id="rId8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00"/>
    <a:srgbClr val="7FDFED"/>
    <a:srgbClr val="FFEDD6"/>
    <a:srgbClr val="FEFDD4"/>
    <a:srgbClr val="FFF6C5"/>
    <a:srgbClr val="FFF1B0"/>
    <a:srgbClr val="FFEBA8"/>
    <a:srgbClr val="EC3300"/>
    <a:srgbClr val="0E7AA9"/>
    <a:srgbClr val="8B6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84" autoAdjust="0"/>
    <p:restoredTop sz="88339" autoAdjust="0"/>
  </p:normalViewPr>
  <p:slideViewPr>
    <p:cSldViewPr>
      <p:cViewPr varScale="1">
        <p:scale>
          <a:sx n="197" d="100"/>
          <a:sy n="197" d="100"/>
        </p:scale>
        <p:origin x="2352" y="192"/>
      </p:cViewPr>
      <p:guideLst>
        <p:guide orient="horz" pos="2160"/>
        <p:guide pos="2880"/>
      </p:guideLst>
    </p:cSldViewPr>
  </p:slideViewPr>
  <p:outlineViewPr>
    <p:cViewPr>
      <p:scale>
        <a:sx n="33" d="100"/>
        <a:sy n="33" d="100"/>
      </p:scale>
      <p:origin x="0" y="-6592"/>
    </p:cViewPr>
  </p:outlin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BP</a:t>
            </a:r>
          </a:p>
        </c:rich>
      </c:tx>
      <c:layout>
        <c:manualLayout>
          <c:xMode val="edge"/>
          <c:yMode val="edge"/>
          <c:x val="0.483151"/>
          <c:y val="0"/>
          <c:w val="3.3697699999999997E-2"/>
          <c:h val="8.9540700000000001E-2"/>
        </c:manualLayout>
      </c:layout>
      <c:overlay val="1"/>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4.7022299819868864E-2"/>
          <c:y val="3.486744944925621E-2"/>
          <c:w val="0.87160700000000002"/>
          <c:h val="0.82502200000000003"/>
        </c:manualLayout>
      </c:layout>
      <c:scatterChart>
        <c:scatterStyle val="lineMarker"/>
        <c:varyColors val="0"/>
        <c:ser>
          <c:idx val="0"/>
          <c:order val="0"/>
          <c:tx>
            <c:strRef>
              <c:f>Sheet1!$B$1</c:f>
              <c:strCache>
                <c:ptCount val="1"/>
                <c:pt idx="0">
                  <c:v>Untitled 1</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Sheet1!$B$2:$B$27</c:f>
              <c:numCache>
                <c:formatCode>General</c:formatCode>
                <c:ptCount val="26"/>
                <c:pt idx="0">
                  <c:v>-50</c:v>
                </c:pt>
                <c:pt idx="1">
                  <c:v>-40</c:v>
                </c:pt>
                <c:pt idx="2">
                  <c:v>-30</c:v>
                </c:pt>
                <c:pt idx="3">
                  <c:v>-20</c:v>
                </c:pt>
                <c:pt idx="4">
                  <c:v>-10</c:v>
                </c:pt>
                <c:pt idx="5">
                  <c:v>0</c:v>
                </c:pt>
                <c:pt idx="6">
                  <c:v>5</c:v>
                </c:pt>
                <c:pt idx="7">
                  <c:v>10</c:v>
                </c:pt>
                <c:pt idx="8">
                  <c:v>15</c:v>
                </c:pt>
                <c:pt idx="9">
                  <c:v>20</c:v>
                </c:pt>
                <c:pt idx="10">
                  <c:v>25</c:v>
                </c:pt>
                <c:pt idx="11">
                  <c:v>30</c:v>
                </c:pt>
                <c:pt idx="12">
                  <c:v>35</c:v>
                </c:pt>
                <c:pt idx="13">
                  <c:v>40</c:v>
                </c:pt>
                <c:pt idx="14">
                  <c:v>45</c:v>
                </c:pt>
                <c:pt idx="15">
                  <c:v>50</c:v>
                </c:pt>
                <c:pt idx="16">
                  <c:v>55</c:v>
                </c:pt>
                <c:pt idx="17">
                  <c:v>60</c:v>
                </c:pt>
                <c:pt idx="18">
                  <c:v>65</c:v>
                </c:pt>
                <c:pt idx="19">
                  <c:v>70</c:v>
                </c:pt>
                <c:pt idx="20">
                  <c:v>75</c:v>
                </c:pt>
                <c:pt idx="21">
                  <c:v>80</c:v>
                </c:pt>
                <c:pt idx="22">
                  <c:v>85</c:v>
                </c:pt>
                <c:pt idx="23">
                  <c:v>90</c:v>
                </c:pt>
                <c:pt idx="24">
                  <c:v>95</c:v>
                </c:pt>
                <c:pt idx="25">
                  <c:v>99</c:v>
                </c:pt>
              </c:numCache>
            </c:numRef>
          </c:xVal>
          <c:yVal>
            <c:numRef>
              <c:f>Sheet1!$C$2:$C$27</c:f>
              <c:numCache>
                <c:formatCode>General</c:formatCode>
                <c:ptCount val="26"/>
                <c:pt idx="0">
                  <c:v>1</c:v>
                </c:pt>
                <c:pt idx="1">
                  <c:v>1</c:v>
                </c:pt>
                <c:pt idx="2">
                  <c:v>1</c:v>
                </c:pt>
                <c:pt idx="3">
                  <c:v>1</c:v>
                </c:pt>
                <c:pt idx="4">
                  <c:v>1</c:v>
                </c:pt>
                <c:pt idx="5">
                  <c:v>1</c:v>
                </c:pt>
                <c:pt idx="6">
                  <c:v>0.94872900000000004</c:v>
                </c:pt>
                <c:pt idx="7">
                  <c:v>0.89483900000000005</c:v>
                </c:pt>
                <c:pt idx="8">
                  <c:v>0.83822300000000005</c:v>
                </c:pt>
                <c:pt idx="9">
                  <c:v>0.77880099999999997</c:v>
                </c:pt>
                <c:pt idx="10">
                  <c:v>0.71653100000000003</c:v>
                </c:pt>
                <c:pt idx="11">
                  <c:v>0.65143899999999999</c:v>
                </c:pt>
                <c:pt idx="12">
                  <c:v>0.58364499999999997</c:v>
                </c:pt>
                <c:pt idx="13">
                  <c:v>0.51341700000000001</c:v>
                </c:pt>
                <c:pt idx="14">
                  <c:v>0.44123299999999999</c:v>
                </c:pt>
                <c:pt idx="15">
                  <c:v>0.36787900000000001</c:v>
                </c:pt>
                <c:pt idx="16">
                  <c:v>0.29457499999999998</c:v>
                </c:pt>
                <c:pt idx="17">
                  <c:v>0.22313</c:v>
                </c:pt>
                <c:pt idx="18">
                  <c:v>0.15611800000000001</c:v>
                </c:pt>
                <c:pt idx="19">
                  <c:v>9.6972000000000003E-2</c:v>
                </c:pt>
                <c:pt idx="20">
                  <c:v>4.9786999999999998E-2</c:v>
                </c:pt>
                <c:pt idx="21">
                  <c:v>1.8315999999999999E-2</c:v>
                </c:pt>
                <c:pt idx="22">
                  <c:v>3.4589999999999998E-3</c:v>
                </c:pt>
                <c:pt idx="23">
                  <c:v>1.2300000000000001E-4</c:v>
                </c:pt>
                <c:pt idx="24">
                  <c:v>0</c:v>
                </c:pt>
                <c:pt idx="25">
                  <c:v>0</c:v>
                </c:pt>
              </c:numCache>
            </c:numRef>
          </c:yVal>
          <c:smooth val="0"/>
          <c:extLst>
            <c:ext xmlns:c16="http://schemas.microsoft.com/office/drawing/2014/chart" uri="{C3380CC4-5D6E-409C-BE32-E72D297353CC}">
              <c16:uniqueId val="{00000000-EB62-384E-BB5F-2692C1357031}"/>
            </c:ext>
          </c:extLst>
        </c:ser>
        <c:dLbls>
          <c:showLegendKey val="0"/>
          <c:showVal val="0"/>
          <c:showCatName val="0"/>
          <c:showSerName val="0"/>
          <c:showPercent val="0"/>
          <c:showBubbleSize val="0"/>
        </c:dLbls>
        <c:axId val="2094734552"/>
        <c:axId val="2094734553"/>
      </c:scatterChart>
      <c:valAx>
        <c:axId val="2094734552"/>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0" sourceLinked="0"/>
        <c:majorTickMark val="none"/>
        <c:minorTickMark val="none"/>
        <c:tickLblPos val="nextTo"/>
        <c:spPr>
          <a:noFill/>
          <a:ln w="9525" cap="flat" cmpd="sng" algn="ctr">
            <a:solidFill>
              <a:schemeClr val="lt1">
                <a:lumMod val="50000"/>
              </a:schemeClr>
            </a:solidFill>
            <a:round/>
          </a:ln>
          <a:effectLst/>
        </c:spPr>
        <c:txPr>
          <a:bodyPr rot="0" spcFirstLastPara="1" vertOverflow="ellipsis"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94734553"/>
        <c:crosses val="autoZero"/>
        <c:crossBetween val="between"/>
        <c:majorUnit val="37.5"/>
        <c:minorUnit val="18.75"/>
      </c:valAx>
      <c:valAx>
        <c:axId val="2094734553"/>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0.00" sourceLinked="0"/>
        <c:majorTickMark val="none"/>
        <c:minorTickMark val="none"/>
        <c:tickLblPos val="nextTo"/>
        <c:spPr>
          <a:noFill/>
          <a:ln w="9525" cap="flat" cmpd="sng" algn="ctr">
            <a:solidFill>
              <a:schemeClr val="lt1">
                <a:lumMod val="50000"/>
              </a:schemeClr>
            </a:solidFill>
            <a:round/>
          </a:ln>
          <a:effectLst/>
        </c:spPr>
        <c:txPr>
          <a:bodyPr rot="0" spcFirstLastPara="1" vertOverflow="ellipsis"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94734552"/>
        <c:crosses val="autoZero"/>
        <c:crossBetween val="between"/>
        <c:majorUnit val="0.25"/>
        <c:minorUnit val="0.125"/>
      </c:valAx>
      <c:spPr>
        <a:noFill/>
        <a:ln>
          <a:noFill/>
        </a:ln>
        <a:effectLst/>
      </c:spPr>
    </c:plotArea>
    <c:plotVisOnly val="1"/>
    <c:dispBlanksAs val="gap"/>
    <c:showDLblsOverMax val="1"/>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manualLayout>
          <c:layoutTarget val="inner"/>
          <c:xMode val="edge"/>
          <c:yMode val="edge"/>
          <c:x val="9.1915999999999998E-2"/>
          <c:y val="5.2176899999999998E-2"/>
          <c:w val="0.903084"/>
          <c:h val="0.69903599999999999"/>
        </c:manualLayout>
      </c:layout>
      <c:barChart>
        <c:barDir val="col"/>
        <c:grouping val="clustered"/>
        <c:varyColors val="0"/>
        <c:ser>
          <c:idx val="0"/>
          <c:order val="0"/>
          <c:tx>
            <c:strRef>
              <c:f>Sheet1!$B$1</c:f>
              <c:strCache>
                <c:ptCount val="1"/>
                <c:pt idx="0">
                  <c:v>top-10 accuracy</c:v>
                </c:pt>
              </c:strCache>
            </c:strRef>
          </c:tx>
          <c:spPr>
            <a:solidFill>
              <a:schemeClr val="accent1"/>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Sheet1!$A$2:$A$32</c:f>
              <c:strCache>
                <c:ptCount val="31"/>
                <c:pt idx="0">
                  <c:v>Spanish</c:v>
                </c:pt>
                <c:pt idx="1">
                  <c:v>French</c:v>
                </c:pt>
                <c:pt idx="2">
                  <c:v>Dutch</c:v>
                </c:pt>
                <c:pt idx="3">
                  <c:v>Italian</c:v>
                </c:pt>
                <c:pt idx="4">
                  <c:v>German</c:v>
                </c:pt>
                <c:pt idx="5">
                  <c:v>Sweedish</c:v>
                </c:pt>
                <c:pt idx="6">
                  <c:v>Turkish</c:v>
                </c:pt>
                <c:pt idx="7">
                  <c:v>Romanian</c:v>
                </c:pt>
                <c:pt idx="8">
                  <c:v>Hungarian</c:v>
                </c:pt>
                <c:pt idx="9">
                  <c:v>Bulgarian</c:v>
                </c:pt>
                <c:pt idx="10">
                  <c:v>Arabic</c:v>
                </c:pt>
                <c:pt idx="11">
                  <c:v>Serbian</c:v>
                </c:pt>
                <c:pt idx="12">
                  <c:v>Thai</c:v>
                </c:pt>
                <c:pt idx="13">
                  <c:v>Indonesian</c:v>
                </c:pt>
                <c:pt idx="14">
                  <c:v>Vietnamese</c:v>
                </c:pt>
                <c:pt idx="15">
                  <c:v>Bosnian</c:v>
                </c:pt>
                <c:pt idx="16">
                  <c:v>Slovak</c:v>
                </c:pt>
                <c:pt idx="17">
                  <c:v>Ukrainian</c:v>
                </c:pt>
                <c:pt idx="18">
                  <c:v>Latvian</c:v>
                </c:pt>
                <c:pt idx="19">
                  <c:v>Hindi</c:v>
                </c:pt>
                <c:pt idx="20">
                  <c:v>Cebuano</c:v>
                </c:pt>
                <c:pt idx="21">
                  <c:v>Azerbaijani</c:v>
                </c:pt>
                <c:pt idx="22">
                  <c:v>Welsh</c:v>
                </c:pt>
                <c:pt idx="23">
                  <c:v>Albanian</c:v>
                </c:pt>
                <c:pt idx="24">
                  <c:v>Bengali</c:v>
                </c:pt>
                <c:pt idx="25">
                  <c:v>Tamil</c:v>
                </c:pt>
                <c:pt idx="26">
                  <c:v>Uzbek</c:v>
                </c:pt>
                <c:pt idx="27">
                  <c:v>Urdu</c:v>
                </c:pt>
                <c:pt idx="28">
                  <c:v>Telugu</c:v>
                </c:pt>
                <c:pt idx="29">
                  <c:v>Nepali</c:v>
                </c:pt>
                <c:pt idx="30">
                  <c:v>Gujarati</c:v>
                </c:pt>
              </c:strCache>
            </c:strRef>
          </c:cat>
          <c:val>
            <c:numRef>
              <c:f>Sheet1!$B$2:$B$32</c:f>
              <c:numCache>
                <c:formatCode>General</c:formatCode>
                <c:ptCount val="31"/>
                <c:pt idx="0">
                  <c:v>0.41699999999999998</c:v>
                </c:pt>
                <c:pt idx="1">
                  <c:v>0.36599999999999999</c:v>
                </c:pt>
                <c:pt idx="2">
                  <c:v>0.36499999999999999</c:v>
                </c:pt>
                <c:pt idx="3">
                  <c:v>0.32300000000000001</c:v>
                </c:pt>
                <c:pt idx="4">
                  <c:v>0.307</c:v>
                </c:pt>
                <c:pt idx="5">
                  <c:v>0.28299999999999997</c:v>
                </c:pt>
                <c:pt idx="6">
                  <c:v>0.26300000000000001</c:v>
                </c:pt>
                <c:pt idx="7">
                  <c:v>0.255</c:v>
                </c:pt>
                <c:pt idx="8">
                  <c:v>0.24</c:v>
                </c:pt>
                <c:pt idx="9">
                  <c:v>0.23599999999999999</c:v>
                </c:pt>
                <c:pt idx="10">
                  <c:v>0.223</c:v>
                </c:pt>
                <c:pt idx="11">
                  <c:v>0.218</c:v>
                </c:pt>
                <c:pt idx="12">
                  <c:v>0.36699999999999999</c:v>
                </c:pt>
                <c:pt idx="13">
                  <c:v>0.30599999999999999</c:v>
                </c:pt>
                <c:pt idx="14">
                  <c:v>0.30299999999999999</c:v>
                </c:pt>
                <c:pt idx="15">
                  <c:v>0.21199999999999999</c:v>
                </c:pt>
                <c:pt idx="16">
                  <c:v>0.19500000000000001</c:v>
                </c:pt>
                <c:pt idx="17">
                  <c:v>0.19400000000000001</c:v>
                </c:pt>
                <c:pt idx="18">
                  <c:v>0.19400000000000001</c:v>
                </c:pt>
                <c:pt idx="19">
                  <c:v>0.16300000000000001</c:v>
                </c:pt>
                <c:pt idx="20">
                  <c:v>0.153</c:v>
                </c:pt>
                <c:pt idx="21">
                  <c:v>0.15</c:v>
                </c:pt>
                <c:pt idx="22">
                  <c:v>0.13800000000000001</c:v>
                </c:pt>
                <c:pt idx="23">
                  <c:v>0.127</c:v>
                </c:pt>
                <c:pt idx="24">
                  <c:v>0.12</c:v>
                </c:pt>
                <c:pt idx="25">
                  <c:v>8.8999999999999996E-2</c:v>
                </c:pt>
                <c:pt idx="26">
                  <c:v>8.2000000000000003E-2</c:v>
                </c:pt>
                <c:pt idx="27">
                  <c:v>7.2999999999999995E-2</c:v>
                </c:pt>
                <c:pt idx="28">
                  <c:v>6.5000000000000002E-2</c:v>
                </c:pt>
                <c:pt idx="29">
                  <c:v>5.8999999999999997E-2</c:v>
                </c:pt>
                <c:pt idx="30">
                  <c:v>3.9E-2</c:v>
                </c:pt>
              </c:numCache>
            </c:numRef>
          </c:val>
          <c:extLst>
            <c:ext xmlns:c16="http://schemas.microsoft.com/office/drawing/2014/chart" uri="{C3380CC4-5D6E-409C-BE32-E72D297353CC}">
              <c16:uniqueId val="{00000000-6D5D-9841-8C30-97252F05F9E9}"/>
            </c:ext>
          </c:extLst>
        </c:ser>
        <c:dLbls>
          <c:showLegendKey val="0"/>
          <c:showVal val="0"/>
          <c:showCatName val="0"/>
          <c:showSerName val="0"/>
          <c:showPercent val="0"/>
          <c:showBubbleSize val="0"/>
        </c:dLbls>
        <c:gapWidth val="50"/>
        <c:axId val="-1686459280"/>
        <c:axId val="-1686456960"/>
      </c:barChart>
      <c:catAx>
        <c:axId val="-1686459280"/>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5400000"/>
          <a:lstStyle/>
          <a:p>
            <a:pPr>
              <a:defRPr sz="1800" b="0" i="0" u="none" strike="noStrike">
                <a:solidFill>
                  <a:srgbClr val="000000"/>
                </a:solidFill>
                <a:latin typeface="Calibri"/>
              </a:defRPr>
            </a:pPr>
            <a:endParaRPr lang="en-US"/>
          </a:p>
        </c:txPr>
        <c:crossAx val="-1686456960"/>
        <c:crosses val="autoZero"/>
        <c:auto val="1"/>
        <c:lblAlgn val="ctr"/>
        <c:lblOffset val="100"/>
        <c:noMultiLvlLbl val="1"/>
      </c:catAx>
      <c:valAx>
        <c:axId val="-1686456960"/>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rot="0"/>
          <a:lstStyle/>
          <a:p>
            <a:pPr>
              <a:defRPr sz="1800" b="0" i="0" u="none" strike="noStrike">
                <a:solidFill>
                  <a:srgbClr val="000000"/>
                </a:solidFill>
                <a:latin typeface="Calibri"/>
              </a:defRPr>
            </a:pPr>
            <a:endParaRPr lang="en-US"/>
          </a:p>
        </c:txPr>
        <c:crossAx val="-1686459280"/>
        <c:crosses val="autoZero"/>
        <c:crossBetween val="between"/>
        <c:majorUnit val="0.125"/>
        <c:minorUnit val="6.25E-2"/>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5.png"/><Relationship Id="rId4" Type="http://schemas.openxmlformats.org/officeDocument/2006/relationships/image" Target="../media/image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9488D4D-20BC-A74B-B903-9FB5BDF9328A}">
      <dgm:prSet/>
      <dgm:spPr/>
      <dgm:t>
        <a:bodyPr/>
        <a:lstStyle/>
        <a:p>
          <a:pPr>
            <a:lnSpc>
              <a:spcPct val="100000"/>
            </a:lnSpc>
            <a:defRPr cap="all"/>
          </a:pPr>
          <a:r>
            <a:rPr lang="en-US" dirty="0"/>
            <a:t>HW10 on Neural Machine Translation Or Milestone 2 is Due on Wednesday. </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lnSpc>
              <a:spcPct val="100000"/>
            </a:lnSpc>
            <a:defRPr cap="all"/>
          </a:pPr>
          <a:r>
            <a:rPr lang="en-US" dirty="0"/>
            <a:t>Quiz on Chapter 18 and 20 (IE and SRL) is due tonight at midnight.</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0" presStyleCnt="2"/>
      <dgm:spPr/>
    </dgm:pt>
    <dgm:pt modelId="{41B4A095-49B4-A241-BF86-8A52455C8469}" type="pres">
      <dgm:prSet presAssocID="{B9488D4D-20BC-A74B-B903-9FB5BDF9328A}"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ubtitles RT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0" presStyleCnt="2">
        <dgm:presLayoutVars>
          <dgm:chMax val="1"/>
          <dgm:chPref val="1"/>
        </dgm:presLayoutVars>
      </dgm:prSet>
      <dgm:spPr/>
    </dgm:pt>
    <dgm:pt modelId="{80B60244-5108-1340-B219-FC771B446C89}" type="pres">
      <dgm:prSet presAssocID="{069051A6-1E4B-8445-A428-E887F06E8117}"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2"/>
      <dgm:spPr/>
    </dgm:pt>
    <dgm:pt modelId="{243EF911-4B62-FC4F-AA42-827164F58DAE}" type="pres">
      <dgm:prSet presAssocID="{4834F1F5-4DCE-F841-9D16-1C5223A279F2}"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2">
        <dgm:presLayoutVars>
          <dgm:chMax val="1"/>
          <dgm:chPref val="1"/>
        </dgm:presLayoutVars>
      </dgm:prSet>
      <dgm:spPr/>
    </dgm:pt>
  </dgm:ptLst>
  <dgm:cxnLst>
    <dgm:cxn modelId="{2266DD79-1E29-8F4E-BF60-C012AB6576FB}" srcId="{2583C50B-6054-455F-90D6-FB2A8A57E038}" destId="{B9488D4D-20BC-A74B-B903-9FB5BDF9328A}" srcOrd="0" destOrd="0" parTransId="{720C5DDC-1271-AF4F-83E8-354BCAC63B5F}" sibTransId="{069051A6-1E4B-8445-A428-E887F06E8117}"/>
    <dgm:cxn modelId="{D363348A-7800-204A-97BB-BCB15C72FF03}" type="presOf" srcId="{4834F1F5-4DCE-F841-9D16-1C5223A279F2}" destId="{81B5FC69-07EB-0549-94D4-CE2254A70F10}" srcOrd="0" destOrd="0" presId="urn:microsoft.com/office/officeart/2018/5/layout/IconCircleLabelList"/>
    <dgm:cxn modelId="{7837CDB7-BA12-DE44-89EE-947E721A295C}" type="presOf" srcId="{B9488D4D-20BC-A74B-B903-9FB5BDF9328A}" destId="{B56C9C69-FC87-EF4A-AEC3-CD1CF4FECB24}"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943A00F8-3B73-694B-B3B7-AAD5362B4971}" type="presParOf" srcId="{FA6F86CD-E4C6-45E4-86A1-A834C01437A2}" destId="{AC58DC09-C5E9-724F-8F95-D677E2AC8FF9}" srcOrd="0" destOrd="0" presId="urn:microsoft.com/office/officeart/2018/5/layout/IconCircleLabelList"/>
    <dgm:cxn modelId="{A0C081DF-8524-DC40-A425-65B8E018D596}" type="presParOf" srcId="{AC58DC09-C5E9-724F-8F95-D677E2AC8FF9}" destId="{3614C10E-EA6A-4B4A-9BDF-2D4311A30337}" srcOrd="0" destOrd="0" presId="urn:microsoft.com/office/officeart/2018/5/layout/IconCircleLabelList"/>
    <dgm:cxn modelId="{03F8F9B6-D36F-E442-82DD-B5FCFE9609BD}" type="presParOf" srcId="{AC58DC09-C5E9-724F-8F95-D677E2AC8FF9}" destId="{41B4A095-49B4-A241-BF86-8A52455C8469}" srcOrd="1" destOrd="0" presId="urn:microsoft.com/office/officeart/2018/5/layout/IconCircleLabelList"/>
    <dgm:cxn modelId="{AFC94FC6-EEC6-E048-8289-9BD3BDC4BC76}" type="presParOf" srcId="{AC58DC09-C5E9-724F-8F95-D677E2AC8FF9}" destId="{38F2B737-1CDC-5B4B-B004-B3A89D6E5A02}" srcOrd="2" destOrd="0" presId="urn:microsoft.com/office/officeart/2018/5/layout/IconCircleLabelList"/>
    <dgm:cxn modelId="{83E184D3-0A31-CE41-A275-7A79F64FD212}" type="presParOf" srcId="{AC58DC09-C5E9-724F-8F95-D677E2AC8FF9}" destId="{B56C9C69-FC87-EF4A-AEC3-CD1CF4FECB24}" srcOrd="3" destOrd="0" presId="urn:microsoft.com/office/officeart/2018/5/layout/IconCircleLabelList"/>
    <dgm:cxn modelId="{AE269FDA-D21C-0847-ACA0-7AA34FD824E5}" type="presParOf" srcId="{FA6F86CD-E4C6-45E4-86A1-A834C01437A2}" destId="{80B60244-5108-1340-B219-FC771B446C89}" srcOrd="1" destOrd="0" presId="urn:microsoft.com/office/officeart/2018/5/layout/IconCircleLabelList"/>
    <dgm:cxn modelId="{1F4328B6-8845-BE42-AD68-CB0A793EEF22}" type="presParOf" srcId="{FA6F86CD-E4C6-45E4-86A1-A834C01437A2}" destId="{AB330A88-ACA2-4A4F-9ED7-9120950BCF0A}" srcOrd="2" destOrd="0" presId="urn:microsoft.com/office/officeart/2018/5/layout/IconCircleLabelList"/>
    <dgm:cxn modelId="{A86A692A-4F60-1A4F-B74E-BA26EB609308}" type="presParOf" srcId="{AB330A88-ACA2-4A4F-9ED7-9120950BCF0A}" destId="{8C06C4DA-D39A-0F4A-95EB-437191337F58}" srcOrd="0" destOrd="0" presId="urn:microsoft.com/office/officeart/2018/5/layout/IconCircleLabelList"/>
    <dgm:cxn modelId="{95C5FF65-883D-B24F-91B5-DB8494020F28}" type="presParOf" srcId="{AB330A88-ACA2-4A4F-9ED7-9120950BCF0A}" destId="{243EF911-4B62-FC4F-AA42-827164F58DAE}" srcOrd="1" destOrd="0" presId="urn:microsoft.com/office/officeart/2018/5/layout/IconCircleLabelList"/>
    <dgm:cxn modelId="{A21FA93B-C3C3-F74D-8441-0A17B2DBE055}" type="presParOf" srcId="{AB330A88-ACA2-4A4F-9ED7-9120950BCF0A}" destId="{9CD76090-A899-5B49-B719-BA92405931A4}" srcOrd="2" destOrd="0" presId="urn:microsoft.com/office/officeart/2018/5/layout/IconCircleLabelList"/>
    <dgm:cxn modelId="{CDEC58B9-6A46-8343-ADAF-739367EFD1B7}" type="presParOf" srcId="{AB330A88-ACA2-4A4F-9ED7-9120950BCF0A}" destId="{81B5FC69-07EB-0549-94D4-CE2254A70F1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70A087-241F-4E80-BCAA-1D0D7B358496}"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1A7D20C-7844-4C3E-B49C-FFF23A15016F}">
      <dgm:prSet/>
      <dgm:spPr/>
      <dgm:t>
        <a:bodyPr/>
        <a:lstStyle/>
        <a:p>
          <a:pPr>
            <a:defRPr b="1"/>
          </a:pPr>
          <a:r>
            <a:rPr lang="en-US"/>
            <a:t>Why do we want to do it?</a:t>
          </a:r>
        </a:p>
      </dgm:t>
    </dgm:pt>
    <dgm:pt modelId="{87F96422-F6DC-4A6C-8244-55FB6241BAE9}" type="parTrans" cxnId="{4A2FC00A-2F00-450D-AA6E-60C505C624B7}">
      <dgm:prSet/>
      <dgm:spPr/>
      <dgm:t>
        <a:bodyPr/>
        <a:lstStyle/>
        <a:p>
          <a:endParaRPr lang="en-US"/>
        </a:p>
      </dgm:t>
    </dgm:pt>
    <dgm:pt modelId="{BD915123-1D13-4D61-B9E8-515B42D3D2F6}" type="sibTrans" cxnId="{4A2FC00A-2F00-450D-AA6E-60C505C624B7}">
      <dgm:prSet/>
      <dgm:spPr/>
      <dgm:t>
        <a:bodyPr/>
        <a:lstStyle/>
        <a:p>
          <a:endParaRPr lang="en-US"/>
        </a:p>
      </dgm:t>
    </dgm:pt>
    <dgm:pt modelId="{7EA430FA-C3D6-4CCA-B9DE-072046CA541C}">
      <dgm:prSet/>
      <dgm:spPr/>
      <dgm:t>
        <a:bodyPr/>
        <a:lstStyle/>
        <a:p>
          <a:r>
            <a:rPr lang="en-US"/>
            <a:t>Want to rank systems</a:t>
          </a:r>
        </a:p>
      </dgm:t>
    </dgm:pt>
    <dgm:pt modelId="{8FF342E6-AFF3-46D5-AE50-0ADFF39E1638}" type="parTrans" cxnId="{505C6FFF-BCB8-46ED-BE56-5D71FF3DFF0B}">
      <dgm:prSet/>
      <dgm:spPr/>
      <dgm:t>
        <a:bodyPr/>
        <a:lstStyle/>
        <a:p>
          <a:endParaRPr lang="en-US"/>
        </a:p>
      </dgm:t>
    </dgm:pt>
    <dgm:pt modelId="{AF54B4D7-4332-4480-A364-F93F3632F915}" type="sibTrans" cxnId="{505C6FFF-BCB8-46ED-BE56-5D71FF3DFF0B}">
      <dgm:prSet/>
      <dgm:spPr/>
      <dgm:t>
        <a:bodyPr/>
        <a:lstStyle/>
        <a:p>
          <a:endParaRPr lang="en-US"/>
        </a:p>
      </dgm:t>
    </dgm:pt>
    <dgm:pt modelId="{F3A465DB-C614-444E-BE53-C6C70B2C5908}">
      <dgm:prSet/>
      <dgm:spPr/>
      <dgm:t>
        <a:bodyPr/>
        <a:lstStyle/>
        <a:p>
          <a:r>
            <a:rPr lang="en-US"/>
            <a:t>Want to evaluate incremental changes</a:t>
          </a:r>
        </a:p>
      </dgm:t>
    </dgm:pt>
    <dgm:pt modelId="{4FE8C41E-806E-4285-BC82-BCACAC000C6C}" type="parTrans" cxnId="{A9221B25-7BAB-4704-9DDC-F069B5E5FFBF}">
      <dgm:prSet/>
      <dgm:spPr/>
      <dgm:t>
        <a:bodyPr/>
        <a:lstStyle/>
        <a:p>
          <a:endParaRPr lang="en-US"/>
        </a:p>
      </dgm:t>
    </dgm:pt>
    <dgm:pt modelId="{FA4B5B21-4629-4B7A-9E7A-A2EA4C8FD861}" type="sibTrans" cxnId="{A9221B25-7BAB-4704-9DDC-F069B5E5FFBF}">
      <dgm:prSet/>
      <dgm:spPr/>
      <dgm:t>
        <a:bodyPr/>
        <a:lstStyle/>
        <a:p>
          <a:endParaRPr lang="en-US"/>
        </a:p>
      </dgm:t>
    </dgm:pt>
    <dgm:pt modelId="{611F7166-96D5-4D97-BCCF-BF428FDD0614}">
      <dgm:prSet/>
      <dgm:spPr/>
      <dgm:t>
        <a:bodyPr/>
        <a:lstStyle/>
        <a:p>
          <a:r>
            <a:rPr lang="en-US"/>
            <a:t>What to make scientific claims</a:t>
          </a:r>
        </a:p>
      </dgm:t>
    </dgm:pt>
    <dgm:pt modelId="{7B2AE219-5E86-4AFF-86F6-F5BD47242EED}" type="parTrans" cxnId="{07A65B20-B8EA-411E-8ED3-4900BA314FBC}">
      <dgm:prSet/>
      <dgm:spPr/>
      <dgm:t>
        <a:bodyPr/>
        <a:lstStyle/>
        <a:p>
          <a:endParaRPr lang="en-US"/>
        </a:p>
      </dgm:t>
    </dgm:pt>
    <dgm:pt modelId="{E8775999-3300-41FB-8005-63661FED6273}" type="sibTrans" cxnId="{07A65B20-B8EA-411E-8ED3-4900BA314FBC}">
      <dgm:prSet/>
      <dgm:spPr/>
      <dgm:t>
        <a:bodyPr/>
        <a:lstStyle/>
        <a:p>
          <a:endParaRPr lang="en-US"/>
        </a:p>
      </dgm:t>
    </dgm:pt>
    <dgm:pt modelId="{59CF1CE1-C5C5-46B2-B2B4-42904AD056B0}">
      <dgm:prSet/>
      <dgm:spPr/>
      <dgm:t>
        <a:bodyPr/>
        <a:lstStyle/>
        <a:p>
          <a:pPr>
            <a:defRPr b="1"/>
          </a:pPr>
          <a:r>
            <a:rPr lang="en-US"/>
            <a:t>How not to do it</a:t>
          </a:r>
        </a:p>
      </dgm:t>
    </dgm:pt>
    <dgm:pt modelId="{F756D30A-2A96-4665-8A7D-DCBF05BEC769}" type="parTrans" cxnId="{7CC25820-3A55-458E-95F4-50AA864531CD}">
      <dgm:prSet/>
      <dgm:spPr/>
      <dgm:t>
        <a:bodyPr/>
        <a:lstStyle/>
        <a:p>
          <a:endParaRPr lang="en-US"/>
        </a:p>
      </dgm:t>
    </dgm:pt>
    <dgm:pt modelId="{CF01C55D-9F99-47F7-A2AC-040D9A2367D0}" type="sibTrans" cxnId="{7CC25820-3A55-458E-95F4-50AA864531CD}">
      <dgm:prSet/>
      <dgm:spPr/>
      <dgm:t>
        <a:bodyPr/>
        <a:lstStyle/>
        <a:p>
          <a:endParaRPr lang="en-US"/>
        </a:p>
      </dgm:t>
    </dgm:pt>
    <dgm:pt modelId="{D9896957-3DA4-4B2E-8772-8B14547DF87D}">
      <dgm:prSet/>
      <dgm:spPr/>
      <dgm:t>
        <a:bodyPr/>
        <a:lstStyle/>
        <a:p>
          <a:r>
            <a:rPr lang="en-US"/>
            <a:t>“Back translation”</a:t>
          </a:r>
        </a:p>
      </dgm:t>
    </dgm:pt>
    <dgm:pt modelId="{DC491431-4462-4669-8BBC-3F05FED7BDBE}" type="parTrans" cxnId="{F92556E1-7F0C-45F3-8FC5-C28D9BBCA0A6}">
      <dgm:prSet/>
      <dgm:spPr/>
      <dgm:t>
        <a:bodyPr/>
        <a:lstStyle/>
        <a:p>
          <a:endParaRPr lang="en-US"/>
        </a:p>
      </dgm:t>
    </dgm:pt>
    <dgm:pt modelId="{544E9401-5F3E-4C07-BC04-4F1EEC497A5D}" type="sibTrans" cxnId="{F92556E1-7F0C-45F3-8FC5-C28D9BBCA0A6}">
      <dgm:prSet/>
      <dgm:spPr/>
      <dgm:t>
        <a:bodyPr/>
        <a:lstStyle/>
        <a:p>
          <a:endParaRPr lang="en-US"/>
        </a:p>
      </dgm:t>
    </dgm:pt>
    <dgm:pt modelId="{D6366225-568D-4EB6-BB9E-479E4046E10F}">
      <dgm:prSet/>
      <dgm:spPr/>
      <dgm:t>
        <a:bodyPr/>
        <a:lstStyle/>
        <a:p>
          <a:r>
            <a:rPr lang="en-US"/>
            <a:t>The vodka is not good</a:t>
          </a:r>
        </a:p>
      </dgm:t>
    </dgm:pt>
    <dgm:pt modelId="{5BE3E98E-F1AA-4D87-BF51-33FF371382FE}" type="parTrans" cxnId="{2DD1CF06-031D-4BED-8FBA-70B819EA33C9}">
      <dgm:prSet/>
      <dgm:spPr/>
      <dgm:t>
        <a:bodyPr/>
        <a:lstStyle/>
        <a:p>
          <a:endParaRPr lang="en-US"/>
        </a:p>
      </dgm:t>
    </dgm:pt>
    <dgm:pt modelId="{27583581-4797-48E0-846E-EAD37415D594}" type="sibTrans" cxnId="{2DD1CF06-031D-4BED-8FBA-70B819EA33C9}">
      <dgm:prSet/>
      <dgm:spPr/>
      <dgm:t>
        <a:bodyPr/>
        <a:lstStyle/>
        <a:p>
          <a:endParaRPr lang="en-US"/>
        </a:p>
      </dgm:t>
    </dgm:pt>
    <dgm:pt modelId="{2CFC8CFE-7353-0E45-A5DD-C4DADDC77724}" type="pres">
      <dgm:prSet presAssocID="{2A70A087-241F-4E80-BCAA-1D0D7B358496}" presName="linear" presStyleCnt="0">
        <dgm:presLayoutVars>
          <dgm:dir/>
          <dgm:animLvl val="lvl"/>
          <dgm:resizeHandles val="exact"/>
        </dgm:presLayoutVars>
      </dgm:prSet>
      <dgm:spPr/>
    </dgm:pt>
    <dgm:pt modelId="{8F0AA969-E69B-644F-B829-EE265D6E5F65}" type="pres">
      <dgm:prSet presAssocID="{D1A7D20C-7844-4C3E-B49C-FFF23A15016F}" presName="parentLin" presStyleCnt="0"/>
      <dgm:spPr/>
    </dgm:pt>
    <dgm:pt modelId="{EC7C28F8-5863-9345-B379-C502568B379E}" type="pres">
      <dgm:prSet presAssocID="{D1A7D20C-7844-4C3E-B49C-FFF23A15016F}" presName="parentLeftMargin" presStyleLbl="node1" presStyleIdx="0" presStyleCnt="2"/>
      <dgm:spPr/>
    </dgm:pt>
    <dgm:pt modelId="{B6C65DCB-5905-CC48-9741-B6E791F7596A}" type="pres">
      <dgm:prSet presAssocID="{D1A7D20C-7844-4C3E-B49C-FFF23A15016F}" presName="parentText" presStyleLbl="node1" presStyleIdx="0" presStyleCnt="2">
        <dgm:presLayoutVars>
          <dgm:chMax val="0"/>
          <dgm:bulletEnabled val="1"/>
        </dgm:presLayoutVars>
      </dgm:prSet>
      <dgm:spPr/>
    </dgm:pt>
    <dgm:pt modelId="{93F79428-222A-B14D-B616-346342CE80A8}" type="pres">
      <dgm:prSet presAssocID="{D1A7D20C-7844-4C3E-B49C-FFF23A15016F}" presName="negativeSpace" presStyleCnt="0"/>
      <dgm:spPr/>
    </dgm:pt>
    <dgm:pt modelId="{93AFE1A4-8414-4F43-8CA1-01783FDF19A4}" type="pres">
      <dgm:prSet presAssocID="{D1A7D20C-7844-4C3E-B49C-FFF23A15016F}" presName="childText" presStyleLbl="conFgAcc1" presStyleIdx="0" presStyleCnt="2">
        <dgm:presLayoutVars>
          <dgm:bulletEnabled val="1"/>
        </dgm:presLayoutVars>
      </dgm:prSet>
      <dgm:spPr/>
    </dgm:pt>
    <dgm:pt modelId="{486F881A-5DB6-7540-8C52-2554C13E8601}" type="pres">
      <dgm:prSet presAssocID="{BD915123-1D13-4D61-B9E8-515B42D3D2F6}" presName="spaceBetweenRectangles" presStyleCnt="0"/>
      <dgm:spPr/>
    </dgm:pt>
    <dgm:pt modelId="{7D2F0BC6-9936-2F47-A9A0-7F031C5EB4BC}" type="pres">
      <dgm:prSet presAssocID="{59CF1CE1-C5C5-46B2-B2B4-42904AD056B0}" presName="parentLin" presStyleCnt="0"/>
      <dgm:spPr/>
    </dgm:pt>
    <dgm:pt modelId="{0270068B-30D3-C64A-88BE-E7306D5A436C}" type="pres">
      <dgm:prSet presAssocID="{59CF1CE1-C5C5-46B2-B2B4-42904AD056B0}" presName="parentLeftMargin" presStyleLbl="node1" presStyleIdx="0" presStyleCnt="2"/>
      <dgm:spPr/>
    </dgm:pt>
    <dgm:pt modelId="{C3E4DBB3-AA6A-3946-9AB8-65570B569475}" type="pres">
      <dgm:prSet presAssocID="{59CF1CE1-C5C5-46B2-B2B4-42904AD056B0}" presName="parentText" presStyleLbl="node1" presStyleIdx="1" presStyleCnt="2">
        <dgm:presLayoutVars>
          <dgm:chMax val="0"/>
          <dgm:bulletEnabled val="1"/>
        </dgm:presLayoutVars>
      </dgm:prSet>
      <dgm:spPr/>
    </dgm:pt>
    <dgm:pt modelId="{3D5E2576-54DB-2B40-AF9A-5828C290F8EE}" type="pres">
      <dgm:prSet presAssocID="{59CF1CE1-C5C5-46B2-B2B4-42904AD056B0}" presName="negativeSpace" presStyleCnt="0"/>
      <dgm:spPr/>
    </dgm:pt>
    <dgm:pt modelId="{C0A757AD-D290-C446-8167-563D3115A63A}" type="pres">
      <dgm:prSet presAssocID="{59CF1CE1-C5C5-46B2-B2B4-42904AD056B0}" presName="childText" presStyleLbl="conFgAcc1" presStyleIdx="1" presStyleCnt="2">
        <dgm:presLayoutVars>
          <dgm:bulletEnabled val="1"/>
        </dgm:presLayoutVars>
      </dgm:prSet>
      <dgm:spPr/>
    </dgm:pt>
  </dgm:ptLst>
  <dgm:cxnLst>
    <dgm:cxn modelId="{2DD1CF06-031D-4BED-8FBA-70B819EA33C9}" srcId="{59CF1CE1-C5C5-46B2-B2B4-42904AD056B0}" destId="{D6366225-568D-4EB6-BB9E-479E4046E10F}" srcOrd="1" destOrd="0" parTransId="{5BE3E98E-F1AA-4D87-BF51-33FF371382FE}" sibTransId="{27583581-4797-48E0-846E-EAD37415D594}"/>
    <dgm:cxn modelId="{4A2FC00A-2F00-450D-AA6E-60C505C624B7}" srcId="{2A70A087-241F-4E80-BCAA-1D0D7B358496}" destId="{D1A7D20C-7844-4C3E-B49C-FFF23A15016F}" srcOrd="0" destOrd="0" parTransId="{87F96422-F6DC-4A6C-8244-55FB6241BAE9}" sibTransId="{BD915123-1D13-4D61-B9E8-515B42D3D2F6}"/>
    <dgm:cxn modelId="{F7699F0C-0E92-B94E-83E7-4743A9052F87}" type="presOf" srcId="{F3A465DB-C614-444E-BE53-C6C70B2C5908}" destId="{93AFE1A4-8414-4F43-8CA1-01783FDF19A4}" srcOrd="0" destOrd="1" presId="urn:microsoft.com/office/officeart/2005/8/layout/list1"/>
    <dgm:cxn modelId="{7CC25820-3A55-458E-95F4-50AA864531CD}" srcId="{2A70A087-241F-4E80-BCAA-1D0D7B358496}" destId="{59CF1CE1-C5C5-46B2-B2B4-42904AD056B0}" srcOrd="1" destOrd="0" parTransId="{F756D30A-2A96-4665-8A7D-DCBF05BEC769}" sibTransId="{CF01C55D-9F99-47F7-A2AC-040D9A2367D0}"/>
    <dgm:cxn modelId="{07A65B20-B8EA-411E-8ED3-4900BA314FBC}" srcId="{D1A7D20C-7844-4C3E-B49C-FFF23A15016F}" destId="{611F7166-96D5-4D97-BCCF-BF428FDD0614}" srcOrd="2" destOrd="0" parTransId="{7B2AE219-5E86-4AFF-86F6-F5BD47242EED}" sibTransId="{E8775999-3300-41FB-8005-63661FED6273}"/>
    <dgm:cxn modelId="{A9221B25-7BAB-4704-9DDC-F069B5E5FFBF}" srcId="{D1A7D20C-7844-4C3E-B49C-FFF23A15016F}" destId="{F3A465DB-C614-444E-BE53-C6C70B2C5908}" srcOrd="1" destOrd="0" parTransId="{4FE8C41E-806E-4285-BC82-BCACAC000C6C}" sibTransId="{FA4B5B21-4629-4B7A-9E7A-A2EA4C8FD861}"/>
    <dgm:cxn modelId="{977CC83A-C139-F04A-A2EB-E2CC84274DBB}" type="presOf" srcId="{611F7166-96D5-4D97-BCCF-BF428FDD0614}" destId="{93AFE1A4-8414-4F43-8CA1-01783FDF19A4}" srcOrd="0" destOrd="2" presId="urn:microsoft.com/office/officeart/2005/8/layout/list1"/>
    <dgm:cxn modelId="{3982013D-8B7D-044E-ACD8-A85005C2EE76}" type="presOf" srcId="{59CF1CE1-C5C5-46B2-B2B4-42904AD056B0}" destId="{0270068B-30D3-C64A-88BE-E7306D5A436C}" srcOrd="0" destOrd="0" presId="urn:microsoft.com/office/officeart/2005/8/layout/list1"/>
    <dgm:cxn modelId="{D0838A43-7C5B-4949-83FD-8F9B2E86CEEA}" type="presOf" srcId="{D1A7D20C-7844-4C3E-B49C-FFF23A15016F}" destId="{B6C65DCB-5905-CC48-9741-B6E791F7596A}" srcOrd="1" destOrd="0" presId="urn:microsoft.com/office/officeart/2005/8/layout/list1"/>
    <dgm:cxn modelId="{2B1B0946-1015-9D42-B0F2-4E9C42E8B142}" type="presOf" srcId="{59CF1CE1-C5C5-46B2-B2B4-42904AD056B0}" destId="{C3E4DBB3-AA6A-3946-9AB8-65570B569475}" srcOrd="1" destOrd="0" presId="urn:microsoft.com/office/officeart/2005/8/layout/list1"/>
    <dgm:cxn modelId="{BBD81248-7AA5-414D-844B-3A18C97F0977}" type="presOf" srcId="{2A70A087-241F-4E80-BCAA-1D0D7B358496}" destId="{2CFC8CFE-7353-0E45-A5DD-C4DADDC77724}" srcOrd="0" destOrd="0" presId="urn:microsoft.com/office/officeart/2005/8/layout/list1"/>
    <dgm:cxn modelId="{DB425475-C587-8542-9D98-5D45D99F16BB}" type="presOf" srcId="{D9896957-3DA4-4B2E-8772-8B14547DF87D}" destId="{C0A757AD-D290-C446-8167-563D3115A63A}" srcOrd="0" destOrd="0" presId="urn:microsoft.com/office/officeart/2005/8/layout/list1"/>
    <dgm:cxn modelId="{97200184-BC08-6445-9FD2-24FA140D3F67}" type="presOf" srcId="{D6366225-568D-4EB6-BB9E-479E4046E10F}" destId="{C0A757AD-D290-C446-8167-563D3115A63A}" srcOrd="0" destOrd="1" presId="urn:microsoft.com/office/officeart/2005/8/layout/list1"/>
    <dgm:cxn modelId="{93EC0D85-1427-7B41-966D-F5C86F27DF9B}" type="presOf" srcId="{D1A7D20C-7844-4C3E-B49C-FFF23A15016F}" destId="{EC7C28F8-5863-9345-B379-C502568B379E}" srcOrd="0" destOrd="0" presId="urn:microsoft.com/office/officeart/2005/8/layout/list1"/>
    <dgm:cxn modelId="{C28547E0-A78C-A249-8889-9FF5082FCF38}" type="presOf" srcId="{7EA430FA-C3D6-4CCA-B9DE-072046CA541C}" destId="{93AFE1A4-8414-4F43-8CA1-01783FDF19A4}" srcOrd="0" destOrd="0" presId="urn:microsoft.com/office/officeart/2005/8/layout/list1"/>
    <dgm:cxn modelId="{F92556E1-7F0C-45F3-8FC5-C28D9BBCA0A6}" srcId="{59CF1CE1-C5C5-46B2-B2B4-42904AD056B0}" destId="{D9896957-3DA4-4B2E-8772-8B14547DF87D}" srcOrd="0" destOrd="0" parTransId="{DC491431-4462-4669-8BBC-3F05FED7BDBE}" sibTransId="{544E9401-5F3E-4C07-BC04-4F1EEC497A5D}"/>
    <dgm:cxn modelId="{505C6FFF-BCB8-46ED-BE56-5D71FF3DFF0B}" srcId="{D1A7D20C-7844-4C3E-B49C-FFF23A15016F}" destId="{7EA430FA-C3D6-4CCA-B9DE-072046CA541C}" srcOrd="0" destOrd="0" parTransId="{8FF342E6-AFF3-46D5-AE50-0ADFF39E1638}" sibTransId="{AF54B4D7-4332-4480-A364-F93F3632F915}"/>
    <dgm:cxn modelId="{EACA1351-E10D-DF48-A224-75941A55FA3F}" type="presParOf" srcId="{2CFC8CFE-7353-0E45-A5DD-C4DADDC77724}" destId="{8F0AA969-E69B-644F-B829-EE265D6E5F65}" srcOrd="0" destOrd="0" presId="urn:microsoft.com/office/officeart/2005/8/layout/list1"/>
    <dgm:cxn modelId="{D1421E8F-98D3-C549-AD4E-1EEE6150629C}" type="presParOf" srcId="{8F0AA969-E69B-644F-B829-EE265D6E5F65}" destId="{EC7C28F8-5863-9345-B379-C502568B379E}" srcOrd="0" destOrd="0" presId="urn:microsoft.com/office/officeart/2005/8/layout/list1"/>
    <dgm:cxn modelId="{9A3147FB-A538-D448-A040-247035175A97}" type="presParOf" srcId="{8F0AA969-E69B-644F-B829-EE265D6E5F65}" destId="{B6C65DCB-5905-CC48-9741-B6E791F7596A}" srcOrd="1" destOrd="0" presId="urn:microsoft.com/office/officeart/2005/8/layout/list1"/>
    <dgm:cxn modelId="{304B71B4-7D6B-9040-A326-474629190CFD}" type="presParOf" srcId="{2CFC8CFE-7353-0E45-A5DD-C4DADDC77724}" destId="{93F79428-222A-B14D-B616-346342CE80A8}" srcOrd="1" destOrd="0" presId="urn:microsoft.com/office/officeart/2005/8/layout/list1"/>
    <dgm:cxn modelId="{4809781A-B084-FA41-B280-E839F7C1C8CE}" type="presParOf" srcId="{2CFC8CFE-7353-0E45-A5DD-C4DADDC77724}" destId="{93AFE1A4-8414-4F43-8CA1-01783FDF19A4}" srcOrd="2" destOrd="0" presId="urn:microsoft.com/office/officeart/2005/8/layout/list1"/>
    <dgm:cxn modelId="{33F108B8-AB0B-EA47-86A0-62A8F382BC9E}" type="presParOf" srcId="{2CFC8CFE-7353-0E45-A5DD-C4DADDC77724}" destId="{486F881A-5DB6-7540-8C52-2554C13E8601}" srcOrd="3" destOrd="0" presId="urn:microsoft.com/office/officeart/2005/8/layout/list1"/>
    <dgm:cxn modelId="{306093F8-45A0-EB48-B4DD-F7AB0DC9F1FA}" type="presParOf" srcId="{2CFC8CFE-7353-0E45-A5DD-C4DADDC77724}" destId="{7D2F0BC6-9936-2F47-A9A0-7F031C5EB4BC}" srcOrd="4" destOrd="0" presId="urn:microsoft.com/office/officeart/2005/8/layout/list1"/>
    <dgm:cxn modelId="{EA1F40E8-4C27-FB43-BA52-14D3F13C4D51}" type="presParOf" srcId="{7D2F0BC6-9936-2F47-A9A0-7F031C5EB4BC}" destId="{0270068B-30D3-C64A-88BE-E7306D5A436C}" srcOrd="0" destOrd="0" presId="urn:microsoft.com/office/officeart/2005/8/layout/list1"/>
    <dgm:cxn modelId="{4762F41B-1225-A94A-8FA3-E7FD01C6069A}" type="presParOf" srcId="{7D2F0BC6-9936-2F47-A9A0-7F031C5EB4BC}" destId="{C3E4DBB3-AA6A-3946-9AB8-65570B569475}" srcOrd="1" destOrd="0" presId="urn:microsoft.com/office/officeart/2005/8/layout/list1"/>
    <dgm:cxn modelId="{3B43248F-EAB5-CD49-B2C6-2D573DEEE28C}" type="presParOf" srcId="{2CFC8CFE-7353-0E45-A5DD-C4DADDC77724}" destId="{3D5E2576-54DB-2B40-AF9A-5828C290F8EE}" srcOrd="5" destOrd="0" presId="urn:microsoft.com/office/officeart/2005/8/layout/list1"/>
    <dgm:cxn modelId="{5F58C6AF-81F9-DD45-999D-12287FF554D0}" type="presParOf" srcId="{2CFC8CFE-7353-0E45-A5DD-C4DADDC77724}" destId="{C0A757AD-D290-C446-8167-563D3115A63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1BA11B-F988-4184-8C43-F33C5C3B5A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F827F4D-71A6-4B1F-9FB3-90002A5DE90C}">
      <dgm:prSet/>
      <dgm:spPr/>
      <dgm:t>
        <a:bodyPr/>
        <a:lstStyle/>
        <a:p>
          <a:pPr>
            <a:defRPr b="1"/>
          </a:pPr>
          <a:r>
            <a:rPr lang="en-US"/>
            <a:t>Human evaluation is</a:t>
          </a:r>
        </a:p>
      </dgm:t>
    </dgm:pt>
    <dgm:pt modelId="{78BEDCE9-07E6-4D95-8CAF-D75B7308F735}" type="parTrans" cxnId="{46C66C91-3ED6-47E9-BA70-70ED2279FDB0}">
      <dgm:prSet/>
      <dgm:spPr/>
      <dgm:t>
        <a:bodyPr/>
        <a:lstStyle/>
        <a:p>
          <a:endParaRPr lang="en-US"/>
        </a:p>
      </dgm:t>
    </dgm:pt>
    <dgm:pt modelId="{7B9B6304-DA2A-4715-9342-44EBF5EC8276}" type="sibTrans" cxnId="{46C66C91-3ED6-47E9-BA70-70ED2279FDB0}">
      <dgm:prSet/>
      <dgm:spPr/>
      <dgm:t>
        <a:bodyPr/>
        <a:lstStyle/>
        <a:p>
          <a:endParaRPr lang="en-US"/>
        </a:p>
      </dgm:t>
    </dgm:pt>
    <dgm:pt modelId="{9B92A1F1-FBDA-4FE0-B986-D2EE6BF58680}">
      <dgm:prSet/>
      <dgm:spPr/>
      <dgm:t>
        <a:bodyPr/>
        <a:lstStyle/>
        <a:p>
          <a:r>
            <a:rPr lang="en-US"/>
            <a:t>Ultimately what we're interested in, but</a:t>
          </a:r>
        </a:p>
      </dgm:t>
    </dgm:pt>
    <dgm:pt modelId="{76D43EB0-8B40-48E5-9152-DB29D06F68A5}" type="parTrans" cxnId="{60211E4F-79E5-4A69-9BA0-B21C7DE4119C}">
      <dgm:prSet/>
      <dgm:spPr/>
      <dgm:t>
        <a:bodyPr/>
        <a:lstStyle/>
        <a:p>
          <a:endParaRPr lang="en-US"/>
        </a:p>
      </dgm:t>
    </dgm:pt>
    <dgm:pt modelId="{4428F365-E344-42D8-80E8-7AABEED0C6B4}" type="sibTrans" cxnId="{60211E4F-79E5-4A69-9BA0-B21C7DE4119C}">
      <dgm:prSet/>
      <dgm:spPr/>
      <dgm:t>
        <a:bodyPr/>
        <a:lstStyle/>
        <a:p>
          <a:endParaRPr lang="en-US"/>
        </a:p>
      </dgm:t>
    </dgm:pt>
    <dgm:pt modelId="{2D8363ED-8E29-4DF9-87A2-070B7DB1C2CD}">
      <dgm:prSet/>
      <dgm:spPr/>
      <dgm:t>
        <a:bodyPr/>
        <a:lstStyle/>
        <a:p>
          <a:r>
            <a:rPr lang="en-US"/>
            <a:t>Very time consuming</a:t>
          </a:r>
        </a:p>
      </dgm:t>
    </dgm:pt>
    <dgm:pt modelId="{1B1B2249-C5F3-458F-B8A8-0D47B8369E88}" type="parTrans" cxnId="{A273F4AF-FB1A-4F2A-BF98-BAC6C5F5B5DA}">
      <dgm:prSet/>
      <dgm:spPr/>
      <dgm:t>
        <a:bodyPr/>
        <a:lstStyle/>
        <a:p>
          <a:endParaRPr lang="en-US"/>
        </a:p>
      </dgm:t>
    </dgm:pt>
    <dgm:pt modelId="{6C09E634-2E9D-4E78-B490-3DBDB20B5EF5}" type="sibTrans" cxnId="{A273F4AF-FB1A-4F2A-BF98-BAC6C5F5B5DA}">
      <dgm:prSet/>
      <dgm:spPr/>
      <dgm:t>
        <a:bodyPr/>
        <a:lstStyle/>
        <a:p>
          <a:endParaRPr lang="en-US"/>
        </a:p>
      </dgm:t>
    </dgm:pt>
    <dgm:pt modelId="{BD619D78-F01B-47DE-9FD3-DB7484554EFE}">
      <dgm:prSet/>
      <dgm:spPr/>
      <dgm:t>
        <a:bodyPr/>
        <a:lstStyle/>
        <a:p>
          <a:r>
            <a:rPr lang="en-US"/>
            <a:t>Not re-usable </a:t>
          </a:r>
        </a:p>
      </dgm:t>
    </dgm:pt>
    <dgm:pt modelId="{1465EDDA-8022-48A9-B5AB-5AF765850EE1}" type="parTrans" cxnId="{D8B64654-34AE-4632-88D2-EFB60318FA05}">
      <dgm:prSet/>
      <dgm:spPr/>
      <dgm:t>
        <a:bodyPr/>
        <a:lstStyle/>
        <a:p>
          <a:endParaRPr lang="en-US"/>
        </a:p>
      </dgm:t>
    </dgm:pt>
    <dgm:pt modelId="{5033E0DD-08C2-40DA-B93F-636653B6D000}" type="sibTrans" cxnId="{D8B64654-34AE-4632-88D2-EFB60318FA05}">
      <dgm:prSet/>
      <dgm:spPr/>
      <dgm:t>
        <a:bodyPr/>
        <a:lstStyle/>
        <a:p>
          <a:endParaRPr lang="en-US"/>
        </a:p>
      </dgm:t>
    </dgm:pt>
    <dgm:pt modelId="{B87C4830-BA19-4613-971C-8AF9DF130C08}">
      <dgm:prSet/>
      <dgm:spPr/>
      <dgm:t>
        <a:bodyPr/>
        <a:lstStyle/>
        <a:p>
          <a:pPr>
            <a:defRPr b="1"/>
          </a:pPr>
          <a:r>
            <a:rPr lang="en-US"/>
            <a:t>Automatic evaluation is</a:t>
          </a:r>
        </a:p>
      </dgm:t>
    </dgm:pt>
    <dgm:pt modelId="{BEA5B4D3-70E1-4626-A325-084729598D5C}" type="parTrans" cxnId="{36A11601-A64F-4E57-B294-20242C68CAD4}">
      <dgm:prSet/>
      <dgm:spPr/>
      <dgm:t>
        <a:bodyPr/>
        <a:lstStyle/>
        <a:p>
          <a:endParaRPr lang="en-US"/>
        </a:p>
      </dgm:t>
    </dgm:pt>
    <dgm:pt modelId="{16B52D7B-6C07-496B-8425-3BA0EBCB67C8}" type="sibTrans" cxnId="{36A11601-A64F-4E57-B294-20242C68CAD4}">
      <dgm:prSet/>
      <dgm:spPr/>
      <dgm:t>
        <a:bodyPr/>
        <a:lstStyle/>
        <a:p>
          <a:endParaRPr lang="en-US"/>
        </a:p>
      </dgm:t>
    </dgm:pt>
    <dgm:pt modelId="{427056F3-AD4C-4CF8-8317-63868DC23EEC}">
      <dgm:prSet/>
      <dgm:spPr/>
      <dgm:t>
        <a:bodyPr/>
        <a:lstStyle/>
        <a:p>
          <a:r>
            <a:rPr lang="en-US"/>
            <a:t>Cheap and reusable, but</a:t>
          </a:r>
        </a:p>
      </dgm:t>
    </dgm:pt>
    <dgm:pt modelId="{851AE18A-E4D4-40CA-9D68-E65F9F85033D}" type="parTrans" cxnId="{F998ED04-9F7F-4190-BA14-E99FFD8E8CE4}">
      <dgm:prSet/>
      <dgm:spPr/>
      <dgm:t>
        <a:bodyPr/>
        <a:lstStyle/>
        <a:p>
          <a:endParaRPr lang="en-US"/>
        </a:p>
      </dgm:t>
    </dgm:pt>
    <dgm:pt modelId="{04EFE7F7-3F1D-4556-8320-A0BF6EEFC292}" type="sibTrans" cxnId="{F998ED04-9F7F-4190-BA14-E99FFD8E8CE4}">
      <dgm:prSet/>
      <dgm:spPr/>
      <dgm:t>
        <a:bodyPr/>
        <a:lstStyle/>
        <a:p>
          <a:endParaRPr lang="en-US"/>
        </a:p>
      </dgm:t>
    </dgm:pt>
    <dgm:pt modelId="{DE462DB5-DB1A-4FA0-93E8-EAF384276479}">
      <dgm:prSet/>
      <dgm:spPr/>
      <dgm:t>
        <a:bodyPr/>
        <a:lstStyle/>
        <a:p>
          <a:r>
            <a:rPr lang="en-US"/>
            <a:t>Not necessarily reliable</a:t>
          </a:r>
        </a:p>
      </dgm:t>
    </dgm:pt>
    <dgm:pt modelId="{7E3EDC9B-99DA-447E-AA98-7C88A273BB56}" type="parTrans" cxnId="{40539472-D02D-4E57-B0A2-F4A463D235F9}">
      <dgm:prSet/>
      <dgm:spPr/>
      <dgm:t>
        <a:bodyPr/>
        <a:lstStyle/>
        <a:p>
          <a:endParaRPr lang="en-US"/>
        </a:p>
      </dgm:t>
    </dgm:pt>
    <dgm:pt modelId="{A7852769-0565-40E1-902F-023576616EBE}" type="sibTrans" cxnId="{40539472-D02D-4E57-B0A2-F4A463D235F9}">
      <dgm:prSet/>
      <dgm:spPr/>
      <dgm:t>
        <a:bodyPr/>
        <a:lstStyle/>
        <a:p>
          <a:endParaRPr lang="en-US"/>
        </a:p>
      </dgm:t>
    </dgm:pt>
    <dgm:pt modelId="{50071266-95BC-334A-B627-CCA2EBAB56F5}" type="pres">
      <dgm:prSet presAssocID="{D51BA11B-F988-4184-8C43-F33C5C3B5AEB}" presName="linear" presStyleCnt="0">
        <dgm:presLayoutVars>
          <dgm:dir/>
          <dgm:animLvl val="lvl"/>
          <dgm:resizeHandles val="exact"/>
        </dgm:presLayoutVars>
      </dgm:prSet>
      <dgm:spPr/>
    </dgm:pt>
    <dgm:pt modelId="{CB1103B6-48D7-464C-9A18-0009AEF87AD3}" type="pres">
      <dgm:prSet presAssocID="{3F827F4D-71A6-4B1F-9FB3-90002A5DE90C}" presName="parentLin" presStyleCnt="0"/>
      <dgm:spPr/>
    </dgm:pt>
    <dgm:pt modelId="{C13719B6-72A1-F34F-85FC-2F810340366F}" type="pres">
      <dgm:prSet presAssocID="{3F827F4D-71A6-4B1F-9FB3-90002A5DE90C}" presName="parentLeftMargin" presStyleLbl="node1" presStyleIdx="0" presStyleCnt="2"/>
      <dgm:spPr/>
    </dgm:pt>
    <dgm:pt modelId="{93E4E2AE-1BBF-6F4F-A041-3B3BC6097315}" type="pres">
      <dgm:prSet presAssocID="{3F827F4D-71A6-4B1F-9FB3-90002A5DE90C}" presName="parentText" presStyleLbl="node1" presStyleIdx="0" presStyleCnt="2">
        <dgm:presLayoutVars>
          <dgm:chMax val="0"/>
          <dgm:bulletEnabled val="1"/>
        </dgm:presLayoutVars>
      </dgm:prSet>
      <dgm:spPr/>
    </dgm:pt>
    <dgm:pt modelId="{DFDE3B09-4B93-7244-A7CE-F6FA79788A8C}" type="pres">
      <dgm:prSet presAssocID="{3F827F4D-71A6-4B1F-9FB3-90002A5DE90C}" presName="negativeSpace" presStyleCnt="0"/>
      <dgm:spPr/>
    </dgm:pt>
    <dgm:pt modelId="{62B10FB3-3565-A146-9DB7-252E653A435E}" type="pres">
      <dgm:prSet presAssocID="{3F827F4D-71A6-4B1F-9FB3-90002A5DE90C}" presName="childText" presStyleLbl="conFgAcc1" presStyleIdx="0" presStyleCnt="2">
        <dgm:presLayoutVars>
          <dgm:bulletEnabled val="1"/>
        </dgm:presLayoutVars>
      </dgm:prSet>
      <dgm:spPr/>
    </dgm:pt>
    <dgm:pt modelId="{66F39D87-3EFB-7A4A-96E9-F0ED5DFFBB3A}" type="pres">
      <dgm:prSet presAssocID="{7B9B6304-DA2A-4715-9342-44EBF5EC8276}" presName="spaceBetweenRectangles" presStyleCnt="0"/>
      <dgm:spPr/>
    </dgm:pt>
    <dgm:pt modelId="{230B2D8E-4F0E-5641-ADEC-D956409F1517}" type="pres">
      <dgm:prSet presAssocID="{B87C4830-BA19-4613-971C-8AF9DF130C08}" presName="parentLin" presStyleCnt="0"/>
      <dgm:spPr/>
    </dgm:pt>
    <dgm:pt modelId="{6B5C0B76-48CE-2644-A8F5-1BD0BD59C02F}" type="pres">
      <dgm:prSet presAssocID="{B87C4830-BA19-4613-971C-8AF9DF130C08}" presName="parentLeftMargin" presStyleLbl="node1" presStyleIdx="0" presStyleCnt="2"/>
      <dgm:spPr/>
    </dgm:pt>
    <dgm:pt modelId="{44D324C7-DCE5-1944-8F29-02FEE40194A0}" type="pres">
      <dgm:prSet presAssocID="{B87C4830-BA19-4613-971C-8AF9DF130C08}" presName="parentText" presStyleLbl="node1" presStyleIdx="1" presStyleCnt="2">
        <dgm:presLayoutVars>
          <dgm:chMax val="0"/>
          <dgm:bulletEnabled val="1"/>
        </dgm:presLayoutVars>
      </dgm:prSet>
      <dgm:spPr/>
    </dgm:pt>
    <dgm:pt modelId="{A70D7567-6E2D-814D-A759-4F282F2ECCF1}" type="pres">
      <dgm:prSet presAssocID="{B87C4830-BA19-4613-971C-8AF9DF130C08}" presName="negativeSpace" presStyleCnt="0"/>
      <dgm:spPr/>
    </dgm:pt>
    <dgm:pt modelId="{C451BD2C-640B-A44E-B234-269290A04A77}" type="pres">
      <dgm:prSet presAssocID="{B87C4830-BA19-4613-971C-8AF9DF130C08}" presName="childText" presStyleLbl="conFgAcc1" presStyleIdx="1" presStyleCnt="2">
        <dgm:presLayoutVars>
          <dgm:bulletEnabled val="1"/>
        </dgm:presLayoutVars>
      </dgm:prSet>
      <dgm:spPr/>
    </dgm:pt>
  </dgm:ptLst>
  <dgm:cxnLst>
    <dgm:cxn modelId="{36A11601-A64F-4E57-B294-20242C68CAD4}" srcId="{D51BA11B-F988-4184-8C43-F33C5C3B5AEB}" destId="{B87C4830-BA19-4613-971C-8AF9DF130C08}" srcOrd="1" destOrd="0" parTransId="{BEA5B4D3-70E1-4626-A325-084729598D5C}" sibTransId="{16B52D7B-6C07-496B-8425-3BA0EBCB67C8}"/>
    <dgm:cxn modelId="{F998ED04-9F7F-4190-BA14-E99FFD8E8CE4}" srcId="{B87C4830-BA19-4613-971C-8AF9DF130C08}" destId="{427056F3-AD4C-4CF8-8317-63868DC23EEC}" srcOrd="0" destOrd="0" parTransId="{851AE18A-E4D4-40CA-9D68-E65F9F85033D}" sibTransId="{04EFE7F7-3F1D-4556-8320-A0BF6EEFC292}"/>
    <dgm:cxn modelId="{CCEDC912-6938-4A49-A246-D8986C5AF0F4}" type="presOf" srcId="{9B92A1F1-FBDA-4FE0-B986-D2EE6BF58680}" destId="{62B10FB3-3565-A146-9DB7-252E653A435E}" srcOrd="0" destOrd="0" presId="urn:microsoft.com/office/officeart/2005/8/layout/list1"/>
    <dgm:cxn modelId="{E7CA6739-AC92-D94B-A77A-B699F530A81B}" type="presOf" srcId="{427056F3-AD4C-4CF8-8317-63868DC23EEC}" destId="{C451BD2C-640B-A44E-B234-269290A04A77}" srcOrd="0" destOrd="0" presId="urn:microsoft.com/office/officeart/2005/8/layout/list1"/>
    <dgm:cxn modelId="{8C1F9339-82AF-3E44-93BF-3A28472FC8A6}" type="presOf" srcId="{B87C4830-BA19-4613-971C-8AF9DF130C08}" destId="{44D324C7-DCE5-1944-8F29-02FEE40194A0}" srcOrd="1" destOrd="0" presId="urn:microsoft.com/office/officeart/2005/8/layout/list1"/>
    <dgm:cxn modelId="{60211E4F-79E5-4A69-9BA0-B21C7DE4119C}" srcId="{3F827F4D-71A6-4B1F-9FB3-90002A5DE90C}" destId="{9B92A1F1-FBDA-4FE0-B986-D2EE6BF58680}" srcOrd="0" destOrd="0" parTransId="{76D43EB0-8B40-48E5-9152-DB29D06F68A5}" sibTransId="{4428F365-E344-42D8-80E8-7AABEED0C6B4}"/>
    <dgm:cxn modelId="{22276C52-7A63-214A-B3DD-D7B238FA177D}" type="presOf" srcId="{2D8363ED-8E29-4DF9-87A2-070B7DB1C2CD}" destId="{62B10FB3-3565-A146-9DB7-252E653A435E}" srcOrd="0" destOrd="1" presId="urn:microsoft.com/office/officeart/2005/8/layout/list1"/>
    <dgm:cxn modelId="{D8B64654-34AE-4632-88D2-EFB60318FA05}" srcId="{3F827F4D-71A6-4B1F-9FB3-90002A5DE90C}" destId="{BD619D78-F01B-47DE-9FD3-DB7484554EFE}" srcOrd="2" destOrd="0" parTransId="{1465EDDA-8022-48A9-B5AB-5AF765850EE1}" sibTransId="{5033E0DD-08C2-40DA-B93F-636653B6D000}"/>
    <dgm:cxn modelId="{40539472-D02D-4E57-B0A2-F4A463D235F9}" srcId="{B87C4830-BA19-4613-971C-8AF9DF130C08}" destId="{DE462DB5-DB1A-4FA0-93E8-EAF384276479}" srcOrd="1" destOrd="0" parTransId="{7E3EDC9B-99DA-447E-AA98-7C88A273BB56}" sibTransId="{A7852769-0565-40E1-902F-023576616EBE}"/>
    <dgm:cxn modelId="{5584C575-FCF9-9D48-91F5-E2E51D87DD50}" type="presOf" srcId="{BD619D78-F01B-47DE-9FD3-DB7484554EFE}" destId="{62B10FB3-3565-A146-9DB7-252E653A435E}" srcOrd="0" destOrd="2" presId="urn:microsoft.com/office/officeart/2005/8/layout/list1"/>
    <dgm:cxn modelId="{1827308F-0586-5F41-876F-1968F0742BA8}" type="presOf" srcId="{3F827F4D-71A6-4B1F-9FB3-90002A5DE90C}" destId="{93E4E2AE-1BBF-6F4F-A041-3B3BC6097315}" srcOrd="1" destOrd="0" presId="urn:microsoft.com/office/officeart/2005/8/layout/list1"/>
    <dgm:cxn modelId="{46C66C91-3ED6-47E9-BA70-70ED2279FDB0}" srcId="{D51BA11B-F988-4184-8C43-F33C5C3B5AEB}" destId="{3F827F4D-71A6-4B1F-9FB3-90002A5DE90C}" srcOrd="0" destOrd="0" parTransId="{78BEDCE9-07E6-4D95-8CAF-D75B7308F735}" sibTransId="{7B9B6304-DA2A-4715-9342-44EBF5EC8276}"/>
    <dgm:cxn modelId="{7A87139B-41AA-C143-A73D-5140B8C9CBE0}" type="presOf" srcId="{D51BA11B-F988-4184-8C43-F33C5C3B5AEB}" destId="{50071266-95BC-334A-B627-CCA2EBAB56F5}" srcOrd="0" destOrd="0" presId="urn:microsoft.com/office/officeart/2005/8/layout/list1"/>
    <dgm:cxn modelId="{A273F4AF-FB1A-4F2A-BF98-BAC6C5F5B5DA}" srcId="{3F827F4D-71A6-4B1F-9FB3-90002A5DE90C}" destId="{2D8363ED-8E29-4DF9-87A2-070B7DB1C2CD}" srcOrd="1" destOrd="0" parTransId="{1B1B2249-C5F3-458F-B8A8-0D47B8369E88}" sibTransId="{6C09E634-2E9D-4E78-B490-3DBDB20B5EF5}"/>
    <dgm:cxn modelId="{C6267DC5-3438-7644-A0DB-094B44021E5F}" type="presOf" srcId="{B87C4830-BA19-4613-971C-8AF9DF130C08}" destId="{6B5C0B76-48CE-2644-A8F5-1BD0BD59C02F}" srcOrd="0" destOrd="0" presId="urn:microsoft.com/office/officeart/2005/8/layout/list1"/>
    <dgm:cxn modelId="{0F365AD8-7CF7-1F42-9569-9613CC523301}" type="presOf" srcId="{DE462DB5-DB1A-4FA0-93E8-EAF384276479}" destId="{C451BD2C-640B-A44E-B234-269290A04A77}" srcOrd="0" destOrd="1" presId="urn:microsoft.com/office/officeart/2005/8/layout/list1"/>
    <dgm:cxn modelId="{EFCD67EC-FE63-3A43-AC86-294ED6FA72B0}" type="presOf" srcId="{3F827F4D-71A6-4B1F-9FB3-90002A5DE90C}" destId="{C13719B6-72A1-F34F-85FC-2F810340366F}" srcOrd="0" destOrd="0" presId="urn:microsoft.com/office/officeart/2005/8/layout/list1"/>
    <dgm:cxn modelId="{DBE442BA-7A10-FA43-9D94-2D9F2446776E}" type="presParOf" srcId="{50071266-95BC-334A-B627-CCA2EBAB56F5}" destId="{CB1103B6-48D7-464C-9A18-0009AEF87AD3}" srcOrd="0" destOrd="0" presId="urn:microsoft.com/office/officeart/2005/8/layout/list1"/>
    <dgm:cxn modelId="{D0498803-15DB-0D4D-B515-14898AE6CA24}" type="presParOf" srcId="{CB1103B6-48D7-464C-9A18-0009AEF87AD3}" destId="{C13719B6-72A1-F34F-85FC-2F810340366F}" srcOrd="0" destOrd="0" presId="urn:microsoft.com/office/officeart/2005/8/layout/list1"/>
    <dgm:cxn modelId="{90C64011-D3E3-A747-9376-6E3747ED7F80}" type="presParOf" srcId="{CB1103B6-48D7-464C-9A18-0009AEF87AD3}" destId="{93E4E2AE-1BBF-6F4F-A041-3B3BC6097315}" srcOrd="1" destOrd="0" presId="urn:microsoft.com/office/officeart/2005/8/layout/list1"/>
    <dgm:cxn modelId="{9FA60BD2-D99C-7A4C-9F7A-A36870657C36}" type="presParOf" srcId="{50071266-95BC-334A-B627-CCA2EBAB56F5}" destId="{DFDE3B09-4B93-7244-A7CE-F6FA79788A8C}" srcOrd="1" destOrd="0" presId="urn:microsoft.com/office/officeart/2005/8/layout/list1"/>
    <dgm:cxn modelId="{53A7B6D1-2A16-D643-8F42-8ABE4DED847D}" type="presParOf" srcId="{50071266-95BC-334A-B627-CCA2EBAB56F5}" destId="{62B10FB3-3565-A146-9DB7-252E653A435E}" srcOrd="2" destOrd="0" presId="urn:microsoft.com/office/officeart/2005/8/layout/list1"/>
    <dgm:cxn modelId="{C36627D8-AC1A-CB40-9250-29B04706491F}" type="presParOf" srcId="{50071266-95BC-334A-B627-CCA2EBAB56F5}" destId="{66F39D87-3EFB-7A4A-96E9-F0ED5DFFBB3A}" srcOrd="3" destOrd="0" presId="urn:microsoft.com/office/officeart/2005/8/layout/list1"/>
    <dgm:cxn modelId="{37073C76-69AC-5A48-B128-7FFC9B13D79C}" type="presParOf" srcId="{50071266-95BC-334A-B627-CCA2EBAB56F5}" destId="{230B2D8E-4F0E-5641-ADEC-D956409F1517}" srcOrd="4" destOrd="0" presId="urn:microsoft.com/office/officeart/2005/8/layout/list1"/>
    <dgm:cxn modelId="{D59E26DF-E324-0C4D-8AEB-EFA54A0CA6C4}" type="presParOf" srcId="{230B2D8E-4F0E-5641-ADEC-D956409F1517}" destId="{6B5C0B76-48CE-2644-A8F5-1BD0BD59C02F}" srcOrd="0" destOrd="0" presId="urn:microsoft.com/office/officeart/2005/8/layout/list1"/>
    <dgm:cxn modelId="{12FC9429-970B-CB44-840A-52CB7B54D5CF}" type="presParOf" srcId="{230B2D8E-4F0E-5641-ADEC-D956409F1517}" destId="{44D324C7-DCE5-1944-8F29-02FEE40194A0}" srcOrd="1" destOrd="0" presId="urn:microsoft.com/office/officeart/2005/8/layout/list1"/>
    <dgm:cxn modelId="{C4A1B1A0-CE1D-9449-8668-316B2AB182F8}" type="presParOf" srcId="{50071266-95BC-334A-B627-CCA2EBAB56F5}" destId="{A70D7567-6E2D-814D-A759-4F282F2ECCF1}" srcOrd="5" destOrd="0" presId="urn:microsoft.com/office/officeart/2005/8/layout/list1"/>
    <dgm:cxn modelId="{1A83D775-3E87-6847-BDE7-F27CFED3D0AA}" type="presParOf" srcId="{50071266-95BC-334A-B627-CCA2EBAB56F5}" destId="{C451BD2C-640B-A44E-B234-269290A04A7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119A7B-2F80-474B-ACC4-9ADEE50B5F5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F5904B9-E9D8-45A4-9378-F1F4D1147877}">
      <dgm:prSet/>
      <dgm:spPr/>
      <dgm:t>
        <a:bodyPr/>
        <a:lstStyle/>
        <a:p>
          <a:r>
            <a:rPr lang="en-US"/>
            <a:t>Comparison against reference translations</a:t>
          </a:r>
        </a:p>
      </dgm:t>
    </dgm:pt>
    <dgm:pt modelId="{1D546ABB-D526-4499-858D-C391F8B70864}" type="parTrans" cxnId="{CD864347-3D41-4675-A38B-3B238B310473}">
      <dgm:prSet/>
      <dgm:spPr/>
      <dgm:t>
        <a:bodyPr/>
        <a:lstStyle/>
        <a:p>
          <a:endParaRPr lang="en-US"/>
        </a:p>
      </dgm:t>
    </dgm:pt>
    <dgm:pt modelId="{FF958A79-9624-492A-A54E-AA9C013D2825}" type="sibTrans" cxnId="{CD864347-3D41-4675-A38B-3B238B310473}">
      <dgm:prSet/>
      <dgm:spPr/>
      <dgm:t>
        <a:bodyPr/>
        <a:lstStyle/>
        <a:p>
          <a:endParaRPr lang="en-US"/>
        </a:p>
      </dgm:t>
    </dgm:pt>
    <dgm:pt modelId="{A08B6093-A4DA-48A7-B1A7-E7E7C06BAA4F}">
      <dgm:prSet/>
      <dgm:spPr/>
      <dgm:t>
        <a:bodyPr/>
        <a:lstStyle/>
        <a:p>
          <a:r>
            <a:rPr lang="en-US"/>
            <a:t>Intuition: closer we get to human translations, the better we're doing</a:t>
          </a:r>
        </a:p>
      </dgm:t>
    </dgm:pt>
    <dgm:pt modelId="{7F4BCD76-CCB5-4D71-B642-BF8944414271}" type="parTrans" cxnId="{B0D15172-6328-425B-8FA0-9C9E1DB32E9F}">
      <dgm:prSet/>
      <dgm:spPr/>
      <dgm:t>
        <a:bodyPr/>
        <a:lstStyle/>
        <a:p>
          <a:endParaRPr lang="en-US"/>
        </a:p>
      </dgm:t>
    </dgm:pt>
    <dgm:pt modelId="{03CFFD56-1022-4AA0-B17A-001AE52EEA23}" type="sibTrans" cxnId="{B0D15172-6328-425B-8FA0-9C9E1DB32E9F}">
      <dgm:prSet/>
      <dgm:spPr/>
      <dgm:t>
        <a:bodyPr/>
        <a:lstStyle/>
        <a:p>
          <a:endParaRPr lang="en-US"/>
        </a:p>
      </dgm:t>
    </dgm:pt>
    <dgm:pt modelId="{05C5EC02-B8AC-4E9E-80AB-96F59836C351}">
      <dgm:prSet/>
      <dgm:spPr/>
      <dgm:t>
        <a:bodyPr/>
        <a:lstStyle/>
        <a:p>
          <a:r>
            <a:rPr lang="en-US" dirty="0"/>
            <a:t>Could use WER like in speech recognition?</a:t>
          </a:r>
        </a:p>
      </dgm:t>
    </dgm:pt>
    <dgm:pt modelId="{C969D58E-46D8-4DEB-8FC5-60996D7152AC}" type="parTrans" cxnId="{4CAB2815-E0B5-4D0C-B629-89FDE06F299D}">
      <dgm:prSet/>
      <dgm:spPr/>
      <dgm:t>
        <a:bodyPr/>
        <a:lstStyle/>
        <a:p>
          <a:endParaRPr lang="en-US"/>
        </a:p>
      </dgm:t>
    </dgm:pt>
    <dgm:pt modelId="{147018D3-02FF-450D-9829-83AF96984B0A}" type="sibTrans" cxnId="{4CAB2815-E0B5-4D0C-B629-89FDE06F299D}">
      <dgm:prSet/>
      <dgm:spPr/>
      <dgm:t>
        <a:bodyPr/>
        <a:lstStyle/>
        <a:p>
          <a:endParaRPr lang="en-US"/>
        </a:p>
      </dgm:t>
    </dgm:pt>
    <dgm:pt modelId="{52885D2D-CE77-41A7-A704-AD8B5A6692E8}" type="pres">
      <dgm:prSet presAssocID="{71119A7B-2F80-474B-ACC4-9ADEE50B5F57}" presName="root" presStyleCnt="0">
        <dgm:presLayoutVars>
          <dgm:dir/>
          <dgm:resizeHandles val="exact"/>
        </dgm:presLayoutVars>
      </dgm:prSet>
      <dgm:spPr/>
    </dgm:pt>
    <dgm:pt modelId="{63F8E042-2763-4F23-A3E3-8C47DF89EF9D}" type="pres">
      <dgm:prSet presAssocID="{0F5904B9-E9D8-45A4-9378-F1F4D1147877}" presName="compNode" presStyleCnt="0"/>
      <dgm:spPr/>
    </dgm:pt>
    <dgm:pt modelId="{17DC99F6-2729-4081-9297-872ACCBEEB45}" type="pres">
      <dgm:prSet presAssocID="{0F5904B9-E9D8-45A4-9378-F1F4D1147877}" presName="bgRect" presStyleLbl="bgShp" presStyleIdx="0" presStyleCnt="3"/>
      <dgm:spPr/>
    </dgm:pt>
    <dgm:pt modelId="{4AB9B0F6-A8D9-47EE-B48C-A9563F165FE5}" type="pres">
      <dgm:prSet presAssocID="{0F5904B9-E9D8-45A4-9378-F1F4D11478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641A982-4047-4D26-AD7C-5C75A6840FD8}" type="pres">
      <dgm:prSet presAssocID="{0F5904B9-E9D8-45A4-9378-F1F4D1147877}" presName="spaceRect" presStyleCnt="0"/>
      <dgm:spPr/>
    </dgm:pt>
    <dgm:pt modelId="{677E7329-181F-4678-B031-49EB585C7D5F}" type="pres">
      <dgm:prSet presAssocID="{0F5904B9-E9D8-45A4-9378-F1F4D1147877}" presName="parTx" presStyleLbl="revTx" presStyleIdx="0" presStyleCnt="3">
        <dgm:presLayoutVars>
          <dgm:chMax val="0"/>
          <dgm:chPref val="0"/>
        </dgm:presLayoutVars>
      </dgm:prSet>
      <dgm:spPr/>
    </dgm:pt>
    <dgm:pt modelId="{1C0E6A0A-1215-422A-8D57-9CAFFE464352}" type="pres">
      <dgm:prSet presAssocID="{FF958A79-9624-492A-A54E-AA9C013D2825}" presName="sibTrans" presStyleCnt="0"/>
      <dgm:spPr/>
    </dgm:pt>
    <dgm:pt modelId="{124AADE1-AB87-4C06-8C7B-2C2DE25B4974}" type="pres">
      <dgm:prSet presAssocID="{A08B6093-A4DA-48A7-B1A7-E7E7C06BAA4F}" presName="compNode" presStyleCnt="0"/>
      <dgm:spPr/>
    </dgm:pt>
    <dgm:pt modelId="{CA5A83A1-46BE-4936-A48C-F66CBEE3CD34}" type="pres">
      <dgm:prSet presAssocID="{A08B6093-A4DA-48A7-B1A7-E7E7C06BAA4F}" presName="bgRect" presStyleLbl="bgShp" presStyleIdx="1" presStyleCnt="3"/>
      <dgm:spPr/>
    </dgm:pt>
    <dgm:pt modelId="{742E5AEC-BBC8-4442-8012-77AF2F1E2508}" type="pres">
      <dgm:prSet presAssocID="{A08B6093-A4DA-48A7-B1A7-E7E7C06BAA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6A0775C7-7156-4BB5-B2BC-DA47841BD881}" type="pres">
      <dgm:prSet presAssocID="{A08B6093-A4DA-48A7-B1A7-E7E7C06BAA4F}" presName="spaceRect" presStyleCnt="0"/>
      <dgm:spPr/>
    </dgm:pt>
    <dgm:pt modelId="{22EA1F3E-36C8-4BD3-8AD1-C914C86DA5E6}" type="pres">
      <dgm:prSet presAssocID="{A08B6093-A4DA-48A7-B1A7-E7E7C06BAA4F}" presName="parTx" presStyleLbl="revTx" presStyleIdx="1" presStyleCnt="3">
        <dgm:presLayoutVars>
          <dgm:chMax val="0"/>
          <dgm:chPref val="0"/>
        </dgm:presLayoutVars>
      </dgm:prSet>
      <dgm:spPr/>
    </dgm:pt>
    <dgm:pt modelId="{EAF46CC8-392D-43C7-B765-0DF5C6DF5BEF}" type="pres">
      <dgm:prSet presAssocID="{03CFFD56-1022-4AA0-B17A-001AE52EEA23}" presName="sibTrans" presStyleCnt="0"/>
      <dgm:spPr/>
    </dgm:pt>
    <dgm:pt modelId="{CDEFE483-44BE-4399-9688-E26AAF632D5A}" type="pres">
      <dgm:prSet presAssocID="{05C5EC02-B8AC-4E9E-80AB-96F59836C351}" presName="compNode" presStyleCnt="0"/>
      <dgm:spPr/>
    </dgm:pt>
    <dgm:pt modelId="{95DDF93D-F50D-4385-8C88-19FEF3F4698A}" type="pres">
      <dgm:prSet presAssocID="{05C5EC02-B8AC-4E9E-80AB-96F59836C351}" presName="bgRect" presStyleLbl="bgShp" presStyleIdx="2" presStyleCnt="3"/>
      <dgm:spPr/>
    </dgm:pt>
    <dgm:pt modelId="{9B0E77A8-F408-4380-8C76-25996356F43A}" type="pres">
      <dgm:prSet presAssocID="{05C5EC02-B8AC-4E9E-80AB-96F59836C3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 microphone"/>
        </a:ext>
      </dgm:extLst>
    </dgm:pt>
    <dgm:pt modelId="{1FF3230A-8AAD-41A8-B96E-0BA4542E0AFD}" type="pres">
      <dgm:prSet presAssocID="{05C5EC02-B8AC-4E9E-80AB-96F59836C351}" presName="spaceRect" presStyleCnt="0"/>
      <dgm:spPr/>
    </dgm:pt>
    <dgm:pt modelId="{4696A2AB-3EAA-4B6F-8DF3-6F86F133F18E}" type="pres">
      <dgm:prSet presAssocID="{05C5EC02-B8AC-4E9E-80AB-96F59836C351}" presName="parTx" presStyleLbl="revTx" presStyleIdx="2" presStyleCnt="3">
        <dgm:presLayoutVars>
          <dgm:chMax val="0"/>
          <dgm:chPref val="0"/>
        </dgm:presLayoutVars>
      </dgm:prSet>
      <dgm:spPr/>
    </dgm:pt>
  </dgm:ptLst>
  <dgm:cxnLst>
    <dgm:cxn modelId="{4CAB2815-E0B5-4D0C-B629-89FDE06F299D}" srcId="{71119A7B-2F80-474B-ACC4-9ADEE50B5F57}" destId="{05C5EC02-B8AC-4E9E-80AB-96F59836C351}" srcOrd="2" destOrd="0" parTransId="{C969D58E-46D8-4DEB-8FC5-60996D7152AC}" sibTransId="{147018D3-02FF-450D-9829-83AF96984B0A}"/>
    <dgm:cxn modelId="{7D5FC321-196A-405F-BFD5-26615A1FAEAA}" type="presOf" srcId="{71119A7B-2F80-474B-ACC4-9ADEE50B5F57}" destId="{52885D2D-CE77-41A7-A704-AD8B5A6692E8}" srcOrd="0" destOrd="0" presId="urn:microsoft.com/office/officeart/2018/2/layout/IconVerticalSolidList"/>
    <dgm:cxn modelId="{CD864347-3D41-4675-A38B-3B238B310473}" srcId="{71119A7B-2F80-474B-ACC4-9ADEE50B5F57}" destId="{0F5904B9-E9D8-45A4-9378-F1F4D1147877}" srcOrd="0" destOrd="0" parTransId="{1D546ABB-D526-4499-858D-C391F8B70864}" sibTransId="{FF958A79-9624-492A-A54E-AA9C013D2825}"/>
    <dgm:cxn modelId="{D35FDE64-D9C0-427C-87AE-3F737F84BDD4}" type="presOf" srcId="{0F5904B9-E9D8-45A4-9378-F1F4D1147877}" destId="{677E7329-181F-4678-B031-49EB585C7D5F}" srcOrd="0" destOrd="0" presId="urn:microsoft.com/office/officeart/2018/2/layout/IconVerticalSolidList"/>
    <dgm:cxn modelId="{B0D15172-6328-425B-8FA0-9C9E1DB32E9F}" srcId="{71119A7B-2F80-474B-ACC4-9ADEE50B5F57}" destId="{A08B6093-A4DA-48A7-B1A7-E7E7C06BAA4F}" srcOrd="1" destOrd="0" parTransId="{7F4BCD76-CCB5-4D71-B642-BF8944414271}" sibTransId="{03CFFD56-1022-4AA0-B17A-001AE52EEA23}"/>
    <dgm:cxn modelId="{A68EFA7E-DD55-4030-B369-C8E6544897C7}" type="presOf" srcId="{05C5EC02-B8AC-4E9E-80AB-96F59836C351}" destId="{4696A2AB-3EAA-4B6F-8DF3-6F86F133F18E}" srcOrd="0" destOrd="0" presId="urn:microsoft.com/office/officeart/2018/2/layout/IconVerticalSolidList"/>
    <dgm:cxn modelId="{2E87E0A9-B832-41F2-9F74-C6E3C21C895C}" type="presOf" srcId="{A08B6093-A4DA-48A7-B1A7-E7E7C06BAA4F}" destId="{22EA1F3E-36C8-4BD3-8AD1-C914C86DA5E6}" srcOrd="0" destOrd="0" presId="urn:microsoft.com/office/officeart/2018/2/layout/IconVerticalSolidList"/>
    <dgm:cxn modelId="{1473D593-1C7A-4BDA-91DA-2B8A436E3AEA}" type="presParOf" srcId="{52885D2D-CE77-41A7-A704-AD8B5A6692E8}" destId="{63F8E042-2763-4F23-A3E3-8C47DF89EF9D}" srcOrd="0" destOrd="0" presId="urn:microsoft.com/office/officeart/2018/2/layout/IconVerticalSolidList"/>
    <dgm:cxn modelId="{00B027DE-61C6-4C3E-9BD4-C72E60090A1F}" type="presParOf" srcId="{63F8E042-2763-4F23-A3E3-8C47DF89EF9D}" destId="{17DC99F6-2729-4081-9297-872ACCBEEB45}" srcOrd="0" destOrd="0" presId="urn:microsoft.com/office/officeart/2018/2/layout/IconVerticalSolidList"/>
    <dgm:cxn modelId="{C513810A-285A-4F43-99C8-FDE7737D6B2A}" type="presParOf" srcId="{63F8E042-2763-4F23-A3E3-8C47DF89EF9D}" destId="{4AB9B0F6-A8D9-47EE-B48C-A9563F165FE5}" srcOrd="1" destOrd="0" presId="urn:microsoft.com/office/officeart/2018/2/layout/IconVerticalSolidList"/>
    <dgm:cxn modelId="{C072544D-6C17-497C-8A4B-10EC6817794B}" type="presParOf" srcId="{63F8E042-2763-4F23-A3E3-8C47DF89EF9D}" destId="{4641A982-4047-4D26-AD7C-5C75A6840FD8}" srcOrd="2" destOrd="0" presId="urn:microsoft.com/office/officeart/2018/2/layout/IconVerticalSolidList"/>
    <dgm:cxn modelId="{591BE2B3-7063-4F75-8A1F-488F720441A7}" type="presParOf" srcId="{63F8E042-2763-4F23-A3E3-8C47DF89EF9D}" destId="{677E7329-181F-4678-B031-49EB585C7D5F}" srcOrd="3" destOrd="0" presId="urn:microsoft.com/office/officeart/2018/2/layout/IconVerticalSolidList"/>
    <dgm:cxn modelId="{E20BFB62-BFFD-42EA-AA40-1EE26E2588DE}" type="presParOf" srcId="{52885D2D-CE77-41A7-A704-AD8B5A6692E8}" destId="{1C0E6A0A-1215-422A-8D57-9CAFFE464352}" srcOrd="1" destOrd="0" presId="urn:microsoft.com/office/officeart/2018/2/layout/IconVerticalSolidList"/>
    <dgm:cxn modelId="{315618E4-983D-4575-A4AB-D5787EE74B17}" type="presParOf" srcId="{52885D2D-CE77-41A7-A704-AD8B5A6692E8}" destId="{124AADE1-AB87-4C06-8C7B-2C2DE25B4974}" srcOrd="2" destOrd="0" presId="urn:microsoft.com/office/officeart/2018/2/layout/IconVerticalSolidList"/>
    <dgm:cxn modelId="{12D83CDB-3A8B-42E7-9934-FB33F6C2CD14}" type="presParOf" srcId="{124AADE1-AB87-4C06-8C7B-2C2DE25B4974}" destId="{CA5A83A1-46BE-4936-A48C-F66CBEE3CD34}" srcOrd="0" destOrd="0" presId="urn:microsoft.com/office/officeart/2018/2/layout/IconVerticalSolidList"/>
    <dgm:cxn modelId="{242B61A3-0B9F-41BB-B9EC-94C1D888D531}" type="presParOf" srcId="{124AADE1-AB87-4C06-8C7B-2C2DE25B4974}" destId="{742E5AEC-BBC8-4442-8012-77AF2F1E2508}" srcOrd="1" destOrd="0" presId="urn:microsoft.com/office/officeart/2018/2/layout/IconVerticalSolidList"/>
    <dgm:cxn modelId="{6098E46F-7FCA-4B4E-8BC5-C8BCC5B817A6}" type="presParOf" srcId="{124AADE1-AB87-4C06-8C7B-2C2DE25B4974}" destId="{6A0775C7-7156-4BB5-B2BC-DA47841BD881}" srcOrd="2" destOrd="0" presId="urn:microsoft.com/office/officeart/2018/2/layout/IconVerticalSolidList"/>
    <dgm:cxn modelId="{35E43D84-3A23-45BF-9821-5D57F8FD8104}" type="presParOf" srcId="{124AADE1-AB87-4C06-8C7B-2C2DE25B4974}" destId="{22EA1F3E-36C8-4BD3-8AD1-C914C86DA5E6}" srcOrd="3" destOrd="0" presId="urn:microsoft.com/office/officeart/2018/2/layout/IconVerticalSolidList"/>
    <dgm:cxn modelId="{5E5AC1EA-CA95-4970-BB00-DBB5149FA68C}" type="presParOf" srcId="{52885D2D-CE77-41A7-A704-AD8B5A6692E8}" destId="{EAF46CC8-392D-43C7-B765-0DF5C6DF5BEF}" srcOrd="3" destOrd="0" presId="urn:microsoft.com/office/officeart/2018/2/layout/IconVerticalSolidList"/>
    <dgm:cxn modelId="{C98D235A-18BF-4D5C-BBFD-798CC153E143}" type="presParOf" srcId="{52885D2D-CE77-41A7-A704-AD8B5A6692E8}" destId="{CDEFE483-44BE-4399-9688-E26AAF632D5A}" srcOrd="4" destOrd="0" presId="urn:microsoft.com/office/officeart/2018/2/layout/IconVerticalSolidList"/>
    <dgm:cxn modelId="{44DA70B9-9A04-4C64-9485-6B617A949AD4}" type="presParOf" srcId="{CDEFE483-44BE-4399-9688-E26AAF632D5A}" destId="{95DDF93D-F50D-4385-8C88-19FEF3F4698A}" srcOrd="0" destOrd="0" presId="urn:microsoft.com/office/officeart/2018/2/layout/IconVerticalSolidList"/>
    <dgm:cxn modelId="{D35A1012-19F8-4800-A452-116F74D21C11}" type="presParOf" srcId="{CDEFE483-44BE-4399-9688-E26AAF632D5A}" destId="{9B0E77A8-F408-4380-8C76-25996356F43A}" srcOrd="1" destOrd="0" presId="urn:microsoft.com/office/officeart/2018/2/layout/IconVerticalSolidList"/>
    <dgm:cxn modelId="{D0332243-DFE0-42A7-8339-82B26583DE46}" type="presParOf" srcId="{CDEFE483-44BE-4399-9688-E26AAF632D5A}" destId="{1FF3230A-8AAD-41A8-B96E-0BA4542E0AFD}" srcOrd="2" destOrd="0" presId="urn:microsoft.com/office/officeart/2018/2/layout/IconVerticalSolidList"/>
    <dgm:cxn modelId="{BD51205A-1D20-4033-B5C7-3432A7F1AD0E}" type="presParOf" srcId="{CDEFE483-44BE-4399-9688-E26AAF632D5A}" destId="{4696A2AB-3EAA-4B6F-8DF3-6F86F133F1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2D7BF1-3C29-46A2-88CF-CA570DC45F6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111088B-502A-4D72-85A3-EE9AF9E66B37}">
      <dgm:prSet/>
      <dgm:spPr/>
      <dgm:t>
        <a:bodyPr/>
        <a:lstStyle/>
        <a:p>
          <a:r>
            <a:rPr lang="en-US" dirty="0" err="1"/>
            <a:t>Levenshtein</a:t>
          </a:r>
          <a:r>
            <a:rPr lang="en-US" dirty="0"/>
            <a:t> Distance (also known as "edit distance")</a:t>
          </a:r>
        </a:p>
      </dgm:t>
    </dgm:pt>
    <dgm:pt modelId="{85355B29-6D10-4CCA-9A6B-B180936777F6}" type="parTrans" cxnId="{01F64DB7-43C1-4BFB-A6BA-FA1D2621E72D}">
      <dgm:prSet/>
      <dgm:spPr/>
      <dgm:t>
        <a:bodyPr/>
        <a:lstStyle/>
        <a:p>
          <a:endParaRPr lang="en-US"/>
        </a:p>
      </dgm:t>
    </dgm:pt>
    <dgm:pt modelId="{ED7CC720-B2E6-44BE-A2E6-3564241C14F3}" type="sibTrans" cxnId="{01F64DB7-43C1-4BFB-A6BA-FA1D2621E72D}">
      <dgm:prSet/>
      <dgm:spPr/>
      <dgm:t>
        <a:bodyPr/>
        <a:lstStyle/>
        <a:p>
          <a:endParaRPr lang="en-US"/>
        </a:p>
      </dgm:t>
    </dgm:pt>
    <dgm:pt modelId="{7667AD41-F9F4-49DE-864C-B12C30136101}">
      <dgm:prSet/>
      <dgm:spPr/>
      <dgm:t>
        <a:bodyPr/>
        <a:lstStyle/>
        <a:p>
          <a:r>
            <a:rPr lang="en-US" dirty="0"/>
            <a:t>Minimum number of insertions, substitutions, and deletions needed to transform one string into another</a:t>
          </a:r>
        </a:p>
      </dgm:t>
    </dgm:pt>
    <dgm:pt modelId="{410BEBCF-280D-4AAA-B952-7CB1A21220B8}" type="parTrans" cxnId="{C1AC9256-19A6-44C1-8F40-70C87DD23734}">
      <dgm:prSet/>
      <dgm:spPr/>
      <dgm:t>
        <a:bodyPr/>
        <a:lstStyle/>
        <a:p>
          <a:endParaRPr lang="en-US"/>
        </a:p>
      </dgm:t>
    </dgm:pt>
    <dgm:pt modelId="{E9BA2B4F-4386-4FA2-A006-640A339E5448}" type="sibTrans" cxnId="{C1AC9256-19A6-44C1-8F40-70C87DD23734}">
      <dgm:prSet/>
      <dgm:spPr/>
      <dgm:t>
        <a:bodyPr/>
        <a:lstStyle/>
        <a:p>
          <a:endParaRPr lang="en-US"/>
        </a:p>
      </dgm:t>
    </dgm:pt>
    <dgm:pt modelId="{760FC2B5-9E84-4A36-96E2-6DBA761AE727}">
      <dgm:prSet/>
      <dgm:spPr/>
      <dgm:t>
        <a:bodyPr/>
        <a:lstStyle/>
        <a:p>
          <a:r>
            <a:rPr lang="en-US"/>
            <a:t>Useful measure in speech recognition</a:t>
          </a:r>
        </a:p>
      </dgm:t>
    </dgm:pt>
    <dgm:pt modelId="{9AE6D0CD-35AA-4DA5-B965-04B3D5190409}" type="parTrans" cxnId="{9CA8AF41-509F-45C0-96D3-27C7E09A9817}">
      <dgm:prSet/>
      <dgm:spPr/>
      <dgm:t>
        <a:bodyPr/>
        <a:lstStyle/>
        <a:p>
          <a:endParaRPr lang="en-US"/>
        </a:p>
      </dgm:t>
    </dgm:pt>
    <dgm:pt modelId="{958FA7D5-0452-48F0-ACB3-B361F3A819EB}" type="sibTrans" cxnId="{9CA8AF41-509F-45C0-96D3-27C7E09A9817}">
      <dgm:prSet/>
      <dgm:spPr/>
      <dgm:t>
        <a:bodyPr/>
        <a:lstStyle/>
        <a:p>
          <a:endParaRPr lang="en-US"/>
        </a:p>
      </dgm:t>
    </dgm:pt>
    <dgm:pt modelId="{D07355A6-0C2B-46AE-A8DD-ED64C7104CEE}">
      <dgm:prSet/>
      <dgm:spPr/>
      <dgm:t>
        <a:bodyPr/>
        <a:lstStyle/>
        <a:p>
          <a:r>
            <a:rPr lang="en-US"/>
            <a:t>This shows how easy it is to recognize speech</a:t>
          </a:r>
        </a:p>
      </dgm:t>
    </dgm:pt>
    <dgm:pt modelId="{B85EA7ED-E12D-42A5-9FF1-65E609938903}" type="parTrans" cxnId="{620C1314-41C6-47B3-B0DD-06ED3E937990}">
      <dgm:prSet/>
      <dgm:spPr/>
      <dgm:t>
        <a:bodyPr/>
        <a:lstStyle/>
        <a:p>
          <a:endParaRPr lang="en-US"/>
        </a:p>
      </dgm:t>
    </dgm:pt>
    <dgm:pt modelId="{DF3B285D-42CB-4235-BA9F-266FDFF34D31}" type="sibTrans" cxnId="{620C1314-41C6-47B3-B0DD-06ED3E937990}">
      <dgm:prSet/>
      <dgm:spPr/>
      <dgm:t>
        <a:bodyPr/>
        <a:lstStyle/>
        <a:p>
          <a:endParaRPr lang="en-US"/>
        </a:p>
      </dgm:t>
    </dgm:pt>
    <dgm:pt modelId="{633A98AA-9484-4E69-84B1-857C73F01DDC}">
      <dgm:prSet/>
      <dgm:spPr/>
      <dgm:t>
        <a:bodyPr/>
        <a:lstStyle/>
        <a:p>
          <a:r>
            <a:rPr lang="en-US"/>
            <a:t>This shows how easy it is to wreck a nice beach</a:t>
          </a:r>
        </a:p>
      </dgm:t>
    </dgm:pt>
    <dgm:pt modelId="{1B783302-0040-438A-A71E-351510087018}" type="parTrans" cxnId="{CF38ADB8-1722-4388-9CB0-F58E18DA0EA2}">
      <dgm:prSet/>
      <dgm:spPr/>
      <dgm:t>
        <a:bodyPr/>
        <a:lstStyle/>
        <a:p>
          <a:endParaRPr lang="en-US"/>
        </a:p>
      </dgm:t>
    </dgm:pt>
    <dgm:pt modelId="{3DDE935D-523D-4AEF-B011-D792AA3EE526}" type="sibTrans" cxnId="{CF38ADB8-1722-4388-9CB0-F58E18DA0EA2}">
      <dgm:prSet/>
      <dgm:spPr/>
      <dgm:t>
        <a:bodyPr/>
        <a:lstStyle/>
        <a:p>
          <a:endParaRPr lang="en-US"/>
        </a:p>
      </dgm:t>
    </dgm:pt>
    <dgm:pt modelId="{D6073B99-0124-3A4F-B6CB-87AFD964594C}" type="pres">
      <dgm:prSet presAssocID="{1D2D7BF1-3C29-46A2-88CF-CA570DC45F6A}" presName="linear" presStyleCnt="0">
        <dgm:presLayoutVars>
          <dgm:animLvl val="lvl"/>
          <dgm:resizeHandles val="exact"/>
        </dgm:presLayoutVars>
      </dgm:prSet>
      <dgm:spPr/>
    </dgm:pt>
    <dgm:pt modelId="{FA2F8CBE-65E2-0F4C-B0AF-7D4EEA856617}" type="pres">
      <dgm:prSet presAssocID="{1111088B-502A-4D72-85A3-EE9AF9E66B37}" presName="parentText" presStyleLbl="node1" presStyleIdx="0" presStyleCnt="3">
        <dgm:presLayoutVars>
          <dgm:chMax val="0"/>
          <dgm:bulletEnabled val="1"/>
        </dgm:presLayoutVars>
      </dgm:prSet>
      <dgm:spPr/>
    </dgm:pt>
    <dgm:pt modelId="{A40A920F-1FDB-DD46-8B29-1DED7ED3EE73}" type="pres">
      <dgm:prSet presAssocID="{ED7CC720-B2E6-44BE-A2E6-3564241C14F3}" presName="spacer" presStyleCnt="0"/>
      <dgm:spPr/>
    </dgm:pt>
    <dgm:pt modelId="{45CE6D4D-9F97-DE4D-A2BB-E6AA0FEA8B6E}" type="pres">
      <dgm:prSet presAssocID="{7667AD41-F9F4-49DE-864C-B12C30136101}" presName="parentText" presStyleLbl="node1" presStyleIdx="1" presStyleCnt="3">
        <dgm:presLayoutVars>
          <dgm:chMax val="0"/>
          <dgm:bulletEnabled val="1"/>
        </dgm:presLayoutVars>
      </dgm:prSet>
      <dgm:spPr/>
    </dgm:pt>
    <dgm:pt modelId="{091D944C-A747-134F-95C9-AF5B7B465149}" type="pres">
      <dgm:prSet presAssocID="{E9BA2B4F-4386-4FA2-A006-640A339E5448}" presName="spacer" presStyleCnt="0"/>
      <dgm:spPr/>
    </dgm:pt>
    <dgm:pt modelId="{B2381E16-DB8C-2845-BAE2-825716411503}" type="pres">
      <dgm:prSet presAssocID="{760FC2B5-9E84-4A36-96E2-6DBA761AE727}" presName="parentText" presStyleLbl="node1" presStyleIdx="2" presStyleCnt="3">
        <dgm:presLayoutVars>
          <dgm:chMax val="0"/>
          <dgm:bulletEnabled val="1"/>
        </dgm:presLayoutVars>
      </dgm:prSet>
      <dgm:spPr/>
    </dgm:pt>
    <dgm:pt modelId="{508F4643-1DCB-0B46-94F7-544B752A1B58}" type="pres">
      <dgm:prSet presAssocID="{760FC2B5-9E84-4A36-96E2-6DBA761AE727}" presName="childText" presStyleLbl="revTx" presStyleIdx="0" presStyleCnt="1">
        <dgm:presLayoutVars>
          <dgm:bulletEnabled val="1"/>
        </dgm:presLayoutVars>
      </dgm:prSet>
      <dgm:spPr/>
    </dgm:pt>
  </dgm:ptLst>
  <dgm:cxnLst>
    <dgm:cxn modelId="{620C1314-41C6-47B3-B0DD-06ED3E937990}" srcId="{760FC2B5-9E84-4A36-96E2-6DBA761AE727}" destId="{D07355A6-0C2B-46AE-A8DD-ED64C7104CEE}" srcOrd="0" destOrd="0" parTransId="{B85EA7ED-E12D-42A5-9FF1-65E609938903}" sibTransId="{DF3B285D-42CB-4235-BA9F-266FDFF34D31}"/>
    <dgm:cxn modelId="{4B078727-37B6-5743-B8C9-54F547A8A81B}" type="presOf" srcId="{7667AD41-F9F4-49DE-864C-B12C30136101}" destId="{45CE6D4D-9F97-DE4D-A2BB-E6AA0FEA8B6E}" srcOrd="0" destOrd="0" presId="urn:microsoft.com/office/officeart/2005/8/layout/vList2"/>
    <dgm:cxn modelId="{5095C02D-F9BC-2D49-A3F0-D3FBB30D7750}" type="presOf" srcId="{633A98AA-9484-4E69-84B1-857C73F01DDC}" destId="{508F4643-1DCB-0B46-94F7-544B752A1B58}" srcOrd="0" destOrd="1" presId="urn:microsoft.com/office/officeart/2005/8/layout/vList2"/>
    <dgm:cxn modelId="{9CA8AF41-509F-45C0-96D3-27C7E09A9817}" srcId="{1D2D7BF1-3C29-46A2-88CF-CA570DC45F6A}" destId="{760FC2B5-9E84-4A36-96E2-6DBA761AE727}" srcOrd="2" destOrd="0" parTransId="{9AE6D0CD-35AA-4DA5-B965-04B3D5190409}" sibTransId="{958FA7D5-0452-48F0-ACB3-B361F3A819EB}"/>
    <dgm:cxn modelId="{02D1A847-32B6-904C-A70B-615FFEFC02CA}" type="presOf" srcId="{D07355A6-0C2B-46AE-A8DD-ED64C7104CEE}" destId="{508F4643-1DCB-0B46-94F7-544B752A1B58}" srcOrd="0" destOrd="0" presId="urn:microsoft.com/office/officeart/2005/8/layout/vList2"/>
    <dgm:cxn modelId="{C1AC9256-19A6-44C1-8F40-70C87DD23734}" srcId="{1D2D7BF1-3C29-46A2-88CF-CA570DC45F6A}" destId="{7667AD41-F9F4-49DE-864C-B12C30136101}" srcOrd="1" destOrd="0" parTransId="{410BEBCF-280D-4AAA-B952-7CB1A21220B8}" sibTransId="{E9BA2B4F-4386-4FA2-A006-640A339E5448}"/>
    <dgm:cxn modelId="{C67B5170-CC8B-B841-B80C-32DB5CB85621}" type="presOf" srcId="{1D2D7BF1-3C29-46A2-88CF-CA570DC45F6A}" destId="{D6073B99-0124-3A4F-B6CB-87AFD964594C}" srcOrd="0" destOrd="0" presId="urn:microsoft.com/office/officeart/2005/8/layout/vList2"/>
    <dgm:cxn modelId="{D928AD9D-0DD9-6E40-A35F-1A2A27D1EBC7}" type="presOf" srcId="{760FC2B5-9E84-4A36-96E2-6DBA761AE727}" destId="{B2381E16-DB8C-2845-BAE2-825716411503}" srcOrd="0" destOrd="0" presId="urn:microsoft.com/office/officeart/2005/8/layout/vList2"/>
    <dgm:cxn modelId="{01F64DB7-43C1-4BFB-A6BA-FA1D2621E72D}" srcId="{1D2D7BF1-3C29-46A2-88CF-CA570DC45F6A}" destId="{1111088B-502A-4D72-85A3-EE9AF9E66B37}" srcOrd="0" destOrd="0" parTransId="{85355B29-6D10-4CCA-9A6B-B180936777F6}" sibTransId="{ED7CC720-B2E6-44BE-A2E6-3564241C14F3}"/>
    <dgm:cxn modelId="{CF38ADB8-1722-4388-9CB0-F58E18DA0EA2}" srcId="{760FC2B5-9E84-4A36-96E2-6DBA761AE727}" destId="{633A98AA-9484-4E69-84B1-857C73F01DDC}" srcOrd="1" destOrd="0" parTransId="{1B783302-0040-438A-A71E-351510087018}" sibTransId="{3DDE935D-523D-4AEF-B011-D792AA3EE526}"/>
    <dgm:cxn modelId="{9218FCD8-6702-2F42-87C6-0ABC472F3357}" type="presOf" srcId="{1111088B-502A-4D72-85A3-EE9AF9E66B37}" destId="{FA2F8CBE-65E2-0F4C-B0AF-7D4EEA856617}" srcOrd="0" destOrd="0" presId="urn:microsoft.com/office/officeart/2005/8/layout/vList2"/>
    <dgm:cxn modelId="{4660238A-3F70-5A40-AA73-66F256F4A514}" type="presParOf" srcId="{D6073B99-0124-3A4F-B6CB-87AFD964594C}" destId="{FA2F8CBE-65E2-0F4C-B0AF-7D4EEA856617}" srcOrd="0" destOrd="0" presId="urn:microsoft.com/office/officeart/2005/8/layout/vList2"/>
    <dgm:cxn modelId="{2FCE8695-1119-9B40-9315-DCE78C7F7B63}" type="presParOf" srcId="{D6073B99-0124-3A4F-B6CB-87AFD964594C}" destId="{A40A920F-1FDB-DD46-8B29-1DED7ED3EE73}" srcOrd="1" destOrd="0" presId="urn:microsoft.com/office/officeart/2005/8/layout/vList2"/>
    <dgm:cxn modelId="{10A9EF93-2733-8D40-81AF-13034E3B9631}" type="presParOf" srcId="{D6073B99-0124-3A4F-B6CB-87AFD964594C}" destId="{45CE6D4D-9F97-DE4D-A2BB-E6AA0FEA8B6E}" srcOrd="2" destOrd="0" presId="urn:microsoft.com/office/officeart/2005/8/layout/vList2"/>
    <dgm:cxn modelId="{76DBBE5A-7AE3-B24D-B41E-AF01805BDB65}" type="presParOf" srcId="{D6073B99-0124-3A4F-B6CB-87AFD964594C}" destId="{091D944C-A747-134F-95C9-AF5B7B465149}" srcOrd="3" destOrd="0" presId="urn:microsoft.com/office/officeart/2005/8/layout/vList2"/>
    <dgm:cxn modelId="{77AFADAB-A3D3-8241-B4AD-EF1033B3397D}" type="presParOf" srcId="{D6073B99-0124-3A4F-B6CB-87AFD964594C}" destId="{B2381E16-DB8C-2845-BAE2-825716411503}" srcOrd="4" destOrd="0" presId="urn:microsoft.com/office/officeart/2005/8/layout/vList2"/>
    <dgm:cxn modelId="{4FAE3891-CF8C-574A-B760-6B643B431148}" type="presParOf" srcId="{D6073B99-0124-3A4F-B6CB-87AFD964594C}" destId="{508F4643-1DCB-0B46-94F7-544B752A1B5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2F6929-FE50-479D-884C-1EB3A3E8EB2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DB6BDA3-E225-4534-8B8D-AA7E94FEDC0B}">
      <dgm:prSet/>
      <dgm:spPr/>
      <dgm:t>
        <a:bodyPr/>
        <a:lstStyle/>
        <a:p>
          <a:r>
            <a:rPr lang="en-US"/>
            <a:t>Unlike speech recognition we don't have the assumption of </a:t>
          </a:r>
          <a:r>
            <a:rPr lang="en-US" b="1"/>
            <a:t>exact match against the reference or linearity</a:t>
          </a:r>
          <a:endParaRPr lang="en-US"/>
        </a:p>
      </dgm:t>
    </dgm:pt>
    <dgm:pt modelId="{DE615104-5258-460F-9A07-498C48348CF9}" type="parTrans" cxnId="{7924B424-D271-4EA7-BBB4-187138265981}">
      <dgm:prSet/>
      <dgm:spPr/>
      <dgm:t>
        <a:bodyPr/>
        <a:lstStyle/>
        <a:p>
          <a:endParaRPr lang="en-US"/>
        </a:p>
      </dgm:t>
    </dgm:pt>
    <dgm:pt modelId="{C00E8FC7-3FCD-48B6-95CE-E04FFAB6D9CD}" type="sibTrans" cxnId="{7924B424-D271-4EA7-BBB4-187138265981}">
      <dgm:prSet/>
      <dgm:spPr/>
      <dgm:t>
        <a:bodyPr/>
        <a:lstStyle/>
        <a:p>
          <a:endParaRPr lang="en-US"/>
        </a:p>
      </dgm:t>
    </dgm:pt>
    <dgm:pt modelId="{23DA2A84-4572-466D-9166-3D6121B6AA26}">
      <dgm:prSet/>
      <dgm:spPr/>
      <dgm:t>
        <a:bodyPr/>
        <a:lstStyle/>
        <a:p>
          <a:r>
            <a:rPr lang="en-US"/>
            <a:t>In MT there can be many possible (and equally valid) ways of translating a sentence, and phrases can be rearranged.</a:t>
          </a:r>
        </a:p>
      </dgm:t>
    </dgm:pt>
    <dgm:pt modelId="{81D48024-0493-4EB7-B888-FD829A212EA1}" type="parTrans" cxnId="{74F8A805-138E-4510-BE1D-63F291102976}">
      <dgm:prSet/>
      <dgm:spPr/>
      <dgm:t>
        <a:bodyPr/>
        <a:lstStyle/>
        <a:p>
          <a:endParaRPr lang="en-US"/>
        </a:p>
      </dgm:t>
    </dgm:pt>
    <dgm:pt modelId="{A2BD1F0F-2524-4DB3-A2AF-61DBDDC6C9BD}" type="sibTrans" cxnId="{74F8A805-138E-4510-BE1D-63F291102976}">
      <dgm:prSet/>
      <dgm:spPr/>
      <dgm:t>
        <a:bodyPr/>
        <a:lstStyle/>
        <a:p>
          <a:endParaRPr lang="en-US"/>
        </a:p>
      </dgm:t>
    </dgm:pt>
    <dgm:pt modelId="{CA8AEAD5-118D-EE48-9E36-2BAF42B38575}" type="pres">
      <dgm:prSet presAssocID="{262F6929-FE50-479D-884C-1EB3A3E8EB21}" presName="hierChild1" presStyleCnt="0">
        <dgm:presLayoutVars>
          <dgm:chPref val="1"/>
          <dgm:dir/>
          <dgm:animOne val="branch"/>
          <dgm:animLvl val="lvl"/>
          <dgm:resizeHandles/>
        </dgm:presLayoutVars>
      </dgm:prSet>
      <dgm:spPr/>
    </dgm:pt>
    <dgm:pt modelId="{32E08E75-5D54-7C46-AEC3-79E30D498D3B}" type="pres">
      <dgm:prSet presAssocID="{8DB6BDA3-E225-4534-8B8D-AA7E94FEDC0B}" presName="hierRoot1" presStyleCnt="0"/>
      <dgm:spPr/>
    </dgm:pt>
    <dgm:pt modelId="{6A5D81D9-CB36-A449-A654-2381904C0D08}" type="pres">
      <dgm:prSet presAssocID="{8DB6BDA3-E225-4534-8B8D-AA7E94FEDC0B}" presName="composite" presStyleCnt="0"/>
      <dgm:spPr/>
    </dgm:pt>
    <dgm:pt modelId="{8A3E1383-D0CB-9249-9406-47DBA6CC0C3C}" type="pres">
      <dgm:prSet presAssocID="{8DB6BDA3-E225-4534-8B8D-AA7E94FEDC0B}" presName="background" presStyleLbl="node0" presStyleIdx="0" presStyleCnt="2"/>
      <dgm:spPr/>
    </dgm:pt>
    <dgm:pt modelId="{DDFCDE90-7747-0847-83E0-7882E15FB087}" type="pres">
      <dgm:prSet presAssocID="{8DB6BDA3-E225-4534-8B8D-AA7E94FEDC0B}" presName="text" presStyleLbl="fgAcc0" presStyleIdx="0" presStyleCnt="2">
        <dgm:presLayoutVars>
          <dgm:chPref val="3"/>
        </dgm:presLayoutVars>
      </dgm:prSet>
      <dgm:spPr/>
    </dgm:pt>
    <dgm:pt modelId="{73B8AA8A-29BF-5843-A5B8-15E0CFB434BB}" type="pres">
      <dgm:prSet presAssocID="{8DB6BDA3-E225-4534-8B8D-AA7E94FEDC0B}" presName="hierChild2" presStyleCnt="0"/>
      <dgm:spPr/>
    </dgm:pt>
    <dgm:pt modelId="{3DAE31F3-D396-4C43-9D34-EA6D988B08EA}" type="pres">
      <dgm:prSet presAssocID="{23DA2A84-4572-466D-9166-3D6121B6AA26}" presName="hierRoot1" presStyleCnt="0"/>
      <dgm:spPr/>
    </dgm:pt>
    <dgm:pt modelId="{1C8CA25B-ADC0-904E-AA93-9EDAE35FCC85}" type="pres">
      <dgm:prSet presAssocID="{23DA2A84-4572-466D-9166-3D6121B6AA26}" presName="composite" presStyleCnt="0"/>
      <dgm:spPr/>
    </dgm:pt>
    <dgm:pt modelId="{F833427B-3847-FF4A-A729-AB10FD283118}" type="pres">
      <dgm:prSet presAssocID="{23DA2A84-4572-466D-9166-3D6121B6AA26}" presName="background" presStyleLbl="node0" presStyleIdx="1" presStyleCnt="2"/>
      <dgm:spPr/>
    </dgm:pt>
    <dgm:pt modelId="{878BB924-F296-814B-8B6B-5EA3433CEA89}" type="pres">
      <dgm:prSet presAssocID="{23DA2A84-4572-466D-9166-3D6121B6AA26}" presName="text" presStyleLbl="fgAcc0" presStyleIdx="1" presStyleCnt="2">
        <dgm:presLayoutVars>
          <dgm:chPref val="3"/>
        </dgm:presLayoutVars>
      </dgm:prSet>
      <dgm:spPr/>
    </dgm:pt>
    <dgm:pt modelId="{B8FCE4C8-2ABC-3E43-AD43-B4640CD117BB}" type="pres">
      <dgm:prSet presAssocID="{23DA2A84-4572-466D-9166-3D6121B6AA26}" presName="hierChild2" presStyleCnt="0"/>
      <dgm:spPr/>
    </dgm:pt>
  </dgm:ptLst>
  <dgm:cxnLst>
    <dgm:cxn modelId="{74F8A805-138E-4510-BE1D-63F291102976}" srcId="{262F6929-FE50-479D-884C-1EB3A3E8EB21}" destId="{23DA2A84-4572-466D-9166-3D6121B6AA26}" srcOrd="1" destOrd="0" parTransId="{81D48024-0493-4EB7-B888-FD829A212EA1}" sibTransId="{A2BD1F0F-2524-4DB3-A2AF-61DBDDC6C9BD}"/>
    <dgm:cxn modelId="{7924B424-D271-4EA7-BBB4-187138265981}" srcId="{262F6929-FE50-479D-884C-1EB3A3E8EB21}" destId="{8DB6BDA3-E225-4534-8B8D-AA7E94FEDC0B}" srcOrd="0" destOrd="0" parTransId="{DE615104-5258-460F-9A07-498C48348CF9}" sibTransId="{C00E8FC7-3FCD-48B6-95CE-E04FFAB6D9CD}"/>
    <dgm:cxn modelId="{95C43C3F-5B23-4340-AE6F-03C409EB46DF}" type="presOf" srcId="{23DA2A84-4572-466D-9166-3D6121B6AA26}" destId="{878BB924-F296-814B-8B6B-5EA3433CEA89}" srcOrd="0" destOrd="0" presId="urn:microsoft.com/office/officeart/2005/8/layout/hierarchy1"/>
    <dgm:cxn modelId="{5A866B49-388E-E948-8CCB-480C664DBD41}" type="presOf" srcId="{8DB6BDA3-E225-4534-8B8D-AA7E94FEDC0B}" destId="{DDFCDE90-7747-0847-83E0-7882E15FB087}" srcOrd="0" destOrd="0" presId="urn:microsoft.com/office/officeart/2005/8/layout/hierarchy1"/>
    <dgm:cxn modelId="{36D04C9F-45F9-F646-A4DB-C6CC069EA39D}" type="presOf" srcId="{262F6929-FE50-479D-884C-1EB3A3E8EB21}" destId="{CA8AEAD5-118D-EE48-9E36-2BAF42B38575}" srcOrd="0" destOrd="0" presId="urn:microsoft.com/office/officeart/2005/8/layout/hierarchy1"/>
    <dgm:cxn modelId="{34E068ED-3351-4940-AA40-6F7309976FEB}" type="presParOf" srcId="{CA8AEAD5-118D-EE48-9E36-2BAF42B38575}" destId="{32E08E75-5D54-7C46-AEC3-79E30D498D3B}" srcOrd="0" destOrd="0" presId="urn:microsoft.com/office/officeart/2005/8/layout/hierarchy1"/>
    <dgm:cxn modelId="{11C87A9D-C56A-5749-9152-0FE9A520C27E}" type="presParOf" srcId="{32E08E75-5D54-7C46-AEC3-79E30D498D3B}" destId="{6A5D81D9-CB36-A449-A654-2381904C0D08}" srcOrd="0" destOrd="0" presId="urn:microsoft.com/office/officeart/2005/8/layout/hierarchy1"/>
    <dgm:cxn modelId="{0BA8A2D0-557B-5447-8116-1D1C11EFD076}" type="presParOf" srcId="{6A5D81D9-CB36-A449-A654-2381904C0D08}" destId="{8A3E1383-D0CB-9249-9406-47DBA6CC0C3C}" srcOrd="0" destOrd="0" presId="urn:microsoft.com/office/officeart/2005/8/layout/hierarchy1"/>
    <dgm:cxn modelId="{FD3A0D65-5764-6B4F-BDF0-1DE204D9CF53}" type="presParOf" srcId="{6A5D81D9-CB36-A449-A654-2381904C0D08}" destId="{DDFCDE90-7747-0847-83E0-7882E15FB087}" srcOrd="1" destOrd="0" presId="urn:microsoft.com/office/officeart/2005/8/layout/hierarchy1"/>
    <dgm:cxn modelId="{975E8BE5-5652-4F45-BCFC-4EFE421A492B}" type="presParOf" srcId="{32E08E75-5D54-7C46-AEC3-79E30D498D3B}" destId="{73B8AA8A-29BF-5843-A5B8-15E0CFB434BB}" srcOrd="1" destOrd="0" presId="urn:microsoft.com/office/officeart/2005/8/layout/hierarchy1"/>
    <dgm:cxn modelId="{6613291B-155F-C344-8AB6-DC7F947CD3D8}" type="presParOf" srcId="{CA8AEAD5-118D-EE48-9E36-2BAF42B38575}" destId="{3DAE31F3-D396-4C43-9D34-EA6D988B08EA}" srcOrd="1" destOrd="0" presId="urn:microsoft.com/office/officeart/2005/8/layout/hierarchy1"/>
    <dgm:cxn modelId="{AD3A478F-4014-1649-96A3-C17E606D0632}" type="presParOf" srcId="{3DAE31F3-D396-4C43-9D34-EA6D988B08EA}" destId="{1C8CA25B-ADC0-904E-AA93-9EDAE35FCC85}" srcOrd="0" destOrd="0" presId="urn:microsoft.com/office/officeart/2005/8/layout/hierarchy1"/>
    <dgm:cxn modelId="{57C4E663-8B14-E847-85B3-44C3D70BC6F9}" type="presParOf" srcId="{1C8CA25B-ADC0-904E-AA93-9EDAE35FCC85}" destId="{F833427B-3847-FF4A-A729-AB10FD283118}" srcOrd="0" destOrd="0" presId="urn:microsoft.com/office/officeart/2005/8/layout/hierarchy1"/>
    <dgm:cxn modelId="{89519EBF-0C44-C64E-A2E8-1B4963EBBA11}" type="presParOf" srcId="{1C8CA25B-ADC0-904E-AA93-9EDAE35FCC85}" destId="{878BB924-F296-814B-8B6B-5EA3433CEA89}" srcOrd="1" destOrd="0" presId="urn:microsoft.com/office/officeart/2005/8/layout/hierarchy1"/>
    <dgm:cxn modelId="{FC2FCFCD-2665-7E43-99EB-5442A4C7B5E0}" type="presParOf" srcId="{3DAE31F3-D396-4C43-9D34-EA6D988B08EA}" destId="{B8FCE4C8-2ABC-3E43-AD43-B4640CD117B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5A0A20-CAA6-4138-B03C-9CE85EBEB66A}"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9E79C7F2-D655-4D68-8417-657062AC1FB8}">
      <dgm:prSet/>
      <dgm:spPr/>
      <dgm:t>
        <a:bodyPr/>
        <a:lstStyle/>
        <a:p>
          <a:r>
            <a:rPr lang="en-US"/>
            <a:t>Compare against lots of test sentences</a:t>
          </a:r>
        </a:p>
      </dgm:t>
    </dgm:pt>
    <dgm:pt modelId="{DEA3C163-6D1C-47E2-9482-3D23E23EE05A}" type="parTrans" cxnId="{886A7001-7A3F-483C-9D06-5A045EBB105D}">
      <dgm:prSet/>
      <dgm:spPr/>
      <dgm:t>
        <a:bodyPr/>
        <a:lstStyle/>
        <a:p>
          <a:endParaRPr lang="en-US"/>
        </a:p>
      </dgm:t>
    </dgm:pt>
    <dgm:pt modelId="{0430690B-8933-4D4E-BC5F-D717C78C5E31}" type="sibTrans" cxnId="{886A7001-7A3F-483C-9D06-5A045EBB105D}">
      <dgm:prSet phldrT="1"/>
      <dgm:spPr/>
      <dgm:t>
        <a:bodyPr/>
        <a:lstStyle/>
        <a:p>
          <a:r>
            <a:rPr lang="en-US"/>
            <a:t>1</a:t>
          </a:r>
        </a:p>
      </dgm:t>
    </dgm:pt>
    <dgm:pt modelId="{C542E211-DE38-41B1-8006-C8FA25E461D4}">
      <dgm:prSet/>
      <dgm:spPr/>
      <dgm:t>
        <a:bodyPr/>
        <a:lstStyle/>
        <a:p>
          <a:r>
            <a:rPr lang="en-US"/>
            <a:t>Use multiple reference translations for each test sentence</a:t>
          </a:r>
        </a:p>
      </dgm:t>
    </dgm:pt>
    <dgm:pt modelId="{090FF938-0AA8-4B2A-9C3D-87E2CE7D2FC3}" type="parTrans" cxnId="{75DDA56C-8F5C-4222-BED1-C7899525E19E}">
      <dgm:prSet/>
      <dgm:spPr/>
      <dgm:t>
        <a:bodyPr/>
        <a:lstStyle/>
        <a:p>
          <a:endParaRPr lang="en-US"/>
        </a:p>
      </dgm:t>
    </dgm:pt>
    <dgm:pt modelId="{934F64BA-2F96-4085-B650-46D1361A8446}" type="sibTrans" cxnId="{75DDA56C-8F5C-4222-BED1-C7899525E19E}">
      <dgm:prSet phldrT="2"/>
      <dgm:spPr/>
      <dgm:t>
        <a:bodyPr/>
        <a:lstStyle/>
        <a:p>
          <a:r>
            <a:rPr lang="en-US"/>
            <a:t>2</a:t>
          </a:r>
        </a:p>
      </dgm:t>
    </dgm:pt>
    <dgm:pt modelId="{81FB4AFF-D640-41D9-A166-8F51077F944A}">
      <dgm:prSet/>
      <dgm:spPr/>
      <dgm:t>
        <a:bodyPr/>
        <a:lstStyle/>
        <a:p>
          <a:r>
            <a:rPr lang="en-US"/>
            <a:t>Look for phrase / n-gram matches, allow movement</a:t>
          </a:r>
        </a:p>
      </dgm:t>
    </dgm:pt>
    <dgm:pt modelId="{D71D899E-5717-4EA8-BE93-ECA6A9B43EA4}" type="parTrans" cxnId="{7C9E76BA-AB85-4A8D-B4B6-7E47225E78F1}">
      <dgm:prSet/>
      <dgm:spPr/>
      <dgm:t>
        <a:bodyPr/>
        <a:lstStyle/>
        <a:p>
          <a:endParaRPr lang="en-US"/>
        </a:p>
      </dgm:t>
    </dgm:pt>
    <dgm:pt modelId="{FF50C09E-32A6-43D2-863F-CC493EDB976A}" type="sibTrans" cxnId="{7C9E76BA-AB85-4A8D-B4B6-7E47225E78F1}">
      <dgm:prSet phldrT="3"/>
      <dgm:spPr/>
      <dgm:t>
        <a:bodyPr/>
        <a:lstStyle/>
        <a:p>
          <a:r>
            <a:rPr lang="en-US"/>
            <a:t>3</a:t>
          </a:r>
        </a:p>
      </dgm:t>
    </dgm:pt>
    <dgm:pt modelId="{35505C00-53FC-F641-A7F1-B930EA46856D}" type="pres">
      <dgm:prSet presAssocID="{785A0A20-CAA6-4138-B03C-9CE85EBEB66A}" presName="Name0" presStyleCnt="0">
        <dgm:presLayoutVars>
          <dgm:animLvl val="lvl"/>
          <dgm:resizeHandles val="exact"/>
        </dgm:presLayoutVars>
      </dgm:prSet>
      <dgm:spPr/>
    </dgm:pt>
    <dgm:pt modelId="{B50E4BF1-DBEE-6A4E-B380-B4D6A2216081}" type="pres">
      <dgm:prSet presAssocID="{9E79C7F2-D655-4D68-8417-657062AC1FB8}" presName="compositeNode" presStyleCnt="0">
        <dgm:presLayoutVars>
          <dgm:bulletEnabled val="1"/>
        </dgm:presLayoutVars>
      </dgm:prSet>
      <dgm:spPr/>
    </dgm:pt>
    <dgm:pt modelId="{B21C159E-9B0C-D245-A394-EE5F5CF1232C}" type="pres">
      <dgm:prSet presAssocID="{9E79C7F2-D655-4D68-8417-657062AC1FB8}" presName="bgRect" presStyleLbl="bgAccFollowNode1" presStyleIdx="0" presStyleCnt="3"/>
      <dgm:spPr/>
    </dgm:pt>
    <dgm:pt modelId="{2BB6A379-19B4-934A-BED5-08F235443248}" type="pres">
      <dgm:prSet presAssocID="{0430690B-8933-4D4E-BC5F-D717C78C5E31}" presName="sibTransNodeCircle" presStyleLbl="alignNode1" presStyleIdx="0" presStyleCnt="6">
        <dgm:presLayoutVars>
          <dgm:chMax val="0"/>
          <dgm:bulletEnabled/>
        </dgm:presLayoutVars>
      </dgm:prSet>
      <dgm:spPr/>
    </dgm:pt>
    <dgm:pt modelId="{F3FDA98E-A298-AD47-8CCA-4F609733BDE4}" type="pres">
      <dgm:prSet presAssocID="{9E79C7F2-D655-4D68-8417-657062AC1FB8}" presName="bottomLine" presStyleLbl="alignNode1" presStyleIdx="1" presStyleCnt="6">
        <dgm:presLayoutVars/>
      </dgm:prSet>
      <dgm:spPr/>
    </dgm:pt>
    <dgm:pt modelId="{9D0257D8-10F3-CC48-BA82-9E77B3B5B9C2}" type="pres">
      <dgm:prSet presAssocID="{9E79C7F2-D655-4D68-8417-657062AC1FB8}" presName="nodeText" presStyleLbl="bgAccFollowNode1" presStyleIdx="0" presStyleCnt="3">
        <dgm:presLayoutVars>
          <dgm:bulletEnabled val="1"/>
        </dgm:presLayoutVars>
      </dgm:prSet>
      <dgm:spPr/>
    </dgm:pt>
    <dgm:pt modelId="{6F343276-B77E-5440-93E3-E9046F672D3A}" type="pres">
      <dgm:prSet presAssocID="{0430690B-8933-4D4E-BC5F-D717C78C5E31}" presName="sibTrans" presStyleCnt="0"/>
      <dgm:spPr/>
    </dgm:pt>
    <dgm:pt modelId="{385B032A-F1B0-C342-AA36-9B1B9F67C299}" type="pres">
      <dgm:prSet presAssocID="{C542E211-DE38-41B1-8006-C8FA25E461D4}" presName="compositeNode" presStyleCnt="0">
        <dgm:presLayoutVars>
          <dgm:bulletEnabled val="1"/>
        </dgm:presLayoutVars>
      </dgm:prSet>
      <dgm:spPr/>
    </dgm:pt>
    <dgm:pt modelId="{43295419-4AF9-3C4E-BF99-80985B1896CF}" type="pres">
      <dgm:prSet presAssocID="{C542E211-DE38-41B1-8006-C8FA25E461D4}" presName="bgRect" presStyleLbl="bgAccFollowNode1" presStyleIdx="1" presStyleCnt="3"/>
      <dgm:spPr/>
    </dgm:pt>
    <dgm:pt modelId="{3969DB72-DEE0-8E4D-99CA-8B17CE78FDB0}" type="pres">
      <dgm:prSet presAssocID="{934F64BA-2F96-4085-B650-46D1361A8446}" presName="sibTransNodeCircle" presStyleLbl="alignNode1" presStyleIdx="2" presStyleCnt="6">
        <dgm:presLayoutVars>
          <dgm:chMax val="0"/>
          <dgm:bulletEnabled/>
        </dgm:presLayoutVars>
      </dgm:prSet>
      <dgm:spPr/>
    </dgm:pt>
    <dgm:pt modelId="{0D4A4FF2-0F68-B440-8908-027F774C7AEF}" type="pres">
      <dgm:prSet presAssocID="{C542E211-DE38-41B1-8006-C8FA25E461D4}" presName="bottomLine" presStyleLbl="alignNode1" presStyleIdx="3" presStyleCnt="6">
        <dgm:presLayoutVars/>
      </dgm:prSet>
      <dgm:spPr/>
    </dgm:pt>
    <dgm:pt modelId="{F3046C26-31DB-0E4B-AF58-AB39E8AA5664}" type="pres">
      <dgm:prSet presAssocID="{C542E211-DE38-41B1-8006-C8FA25E461D4}" presName="nodeText" presStyleLbl="bgAccFollowNode1" presStyleIdx="1" presStyleCnt="3">
        <dgm:presLayoutVars>
          <dgm:bulletEnabled val="1"/>
        </dgm:presLayoutVars>
      </dgm:prSet>
      <dgm:spPr/>
    </dgm:pt>
    <dgm:pt modelId="{79117520-F800-8D49-9F3E-E97D607ACF96}" type="pres">
      <dgm:prSet presAssocID="{934F64BA-2F96-4085-B650-46D1361A8446}" presName="sibTrans" presStyleCnt="0"/>
      <dgm:spPr/>
    </dgm:pt>
    <dgm:pt modelId="{87B93E13-3980-A24A-890C-1F643CBEAE90}" type="pres">
      <dgm:prSet presAssocID="{81FB4AFF-D640-41D9-A166-8F51077F944A}" presName="compositeNode" presStyleCnt="0">
        <dgm:presLayoutVars>
          <dgm:bulletEnabled val="1"/>
        </dgm:presLayoutVars>
      </dgm:prSet>
      <dgm:spPr/>
    </dgm:pt>
    <dgm:pt modelId="{4A51323C-D142-284D-B89B-3F57CF2CC180}" type="pres">
      <dgm:prSet presAssocID="{81FB4AFF-D640-41D9-A166-8F51077F944A}" presName="bgRect" presStyleLbl="bgAccFollowNode1" presStyleIdx="2" presStyleCnt="3"/>
      <dgm:spPr/>
    </dgm:pt>
    <dgm:pt modelId="{15FCF749-21B8-7342-AD09-C8FB753C1ABF}" type="pres">
      <dgm:prSet presAssocID="{FF50C09E-32A6-43D2-863F-CC493EDB976A}" presName="sibTransNodeCircle" presStyleLbl="alignNode1" presStyleIdx="4" presStyleCnt="6">
        <dgm:presLayoutVars>
          <dgm:chMax val="0"/>
          <dgm:bulletEnabled/>
        </dgm:presLayoutVars>
      </dgm:prSet>
      <dgm:spPr/>
    </dgm:pt>
    <dgm:pt modelId="{30E72474-399E-5040-9DF3-A3575F294455}" type="pres">
      <dgm:prSet presAssocID="{81FB4AFF-D640-41D9-A166-8F51077F944A}" presName="bottomLine" presStyleLbl="alignNode1" presStyleIdx="5" presStyleCnt="6">
        <dgm:presLayoutVars/>
      </dgm:prSet>
      <dgm:spPr/>
    </dgm:pt>
    <dgm:pt modelId="{C134B1DB-72DB-2248-B01F-A564BA8BF145}" type="pres">
      <dgm:prSet presAssocID="{81FB4AFF-D640-41D9-A166-8F51077F944A}" presName="nodeText" presStyleLbl="bgAccFollowNode1" presStyleIdx="2" presStyleCnt="3">
        <dgm:presLayoutVars>
          <dgm:bulletEnabled val="1"/>
        </dgm:presLayoutVars>
      </dgm:prSet>
      <dgm:spPr/>
    </dgm:pt>
  </dgm:ptLst>
  <dgm:cxnLst>
    <dgm:cxn modelId="{886A7001-7A3F-483C-9D06-5A045EBB105D}" srcId="{785A0A20-CAA6-4138-B03C-9CE85EBEB66A}" destId="{9E79C7F2-D655-4D68-8417-657062AC1FB8}" srcOrd="0" destOrd="0" parTransId="{DEA3C163-6D1C-47E2-9482-3D23E23EE05A}" sibTransId="{0430690B-8933-4D4E-BC5F-D717C78C5E31}"/>
    <dgm:cxn modelId="{A1476918-8388-FE4F-82D8-2F9D8B846D19}" type="presOf" srcId="{0430690B-8933-4D4E-BC5F-D717C78C5E31}" destId="{2BB6A379-19B4-934A-BED5-08F235443248}" srcOrd="0" destOrd="0" presId="urn:microsoft.com/office/officeart/2016/7/layout/BasicLinearProcessNumbered"/>
    <dgm:cxn modelId="{650C7018-32DF-F14D-8ED2-24EDC6336AE3}" type="presOf" srcId="{785A0A20-CAA6-4138-B03C-9CE85EBEB66A}" destId="{35505C00-53FC-F641-A7F1-B930EA46856D}" srcOrd="0" destOrd="0" presId="urn:microsoft.com/office/officeart/2016/7/layout/BasicLinearProcessNumbered"/>
    <dgm:cxn modelId="{28961825-410D-5146-AA63-49DC9C72616E}" type="presOf" srcId="{934F64BA-2F96-4085-B650-46D1361A8446}" destId="{3969DB72-DEE0-8E4D-99CA-8B17CE78FDB0}" srcOrd="0" destOrd="0" presId="urn:microsoft.com/office/officeart/2016/7/layout/BasicLinearProcessNumbered"/>
    <dgm:cxn modelId="{5B173D27-BB43-B149-9648-1120890E95DD}" type="presOf" srcId="{9E79C7F2-D655-4D68-8417-657062AC1FB8}" destId="{B21C159E-9B0C-D245-A394-EE5F5CF1232C}" srcOrd="0" destOrd="0" presId="urn:microsoft.com/office/officeart/2016/7/layout/BasicLinearProcessNumbered"/>
    <dgm:cxn modelId="{C3F3724C-CB27-1546-9F35-6FF8DC4B9213}" type="presOf" srcId="{FF50C09E-32A6-43D2-863F-CC493EDB976A}" destId="{15FCF749-21B8-7342-AD09-C8FB753C1ABF}" srcOrd="0" destOrd="0" presId="urn:microsoft.com/office/officeart/2016/7/layout/BasicLinearProcessNumbered"/>
    <dgm:cxn modelId="{AFD81963-68A1-0E48-A1E7-4A76EFC97E64}" type="presOf" srcId="{81FB4AFF-D640-41D9-A166-8F51077F944A}" destId="{4A51323C-D142-284D-B89B-3F57CF2CC180}" srcOrd="0" destOrd="0" presId="urn:microsoft.com/office/officeart/2016/7/layout/BasicLinearProcessNumbered"/>
    <dgm:cxn modelId="{AFB79665-A4B5-3542-AF2A-6E9811EBB7AD}" type="presOf" srcId="{9E79C7F2-D655-4D68-8417-657062AC1FB8}" destId="{9D0257D8-10F3-CC48-BA82-9E77B3B5B9C2}" srcOrd="1" destOrd="0" presId="urn:microsoft.com/office/officeart/2016/7/layout/BasicLinearProcessNumbered"/>
    <dgm:cxn modelId="{75DDA56C-8F5C-4222-BED1-C7899525E19E}" srcId="{785A0A20-CAA6-4138-B03C-9CE85EBEB66A}" destId="{C542E211-DE38-41B1-8006-C8FA25E461D4}" srcOrd="1" destOrd="0" parTransId="{090FF938-0AA8-4B2A-9C3D-87E2CE7D2FC3}" sibTransId="{934F64BA-2F96-4085-B650-46D1361A8446}"/>
    <dgm:cxn modelId="{202DC679-3382-D646-984D-C84BDE6D88F8}" type="presOf" srcId="{C542E211-DE38-41B1-8006-C8FA25E461D4}" destId="{43295419-4AF9-3C4E-BF99-80985B1896CF}" srcOrd="0" destOrd="0" presId="urn:microsoft.com/office/officeart/2016/7/layout/BasicLinearProcessNumbered"/>
    <dgm:cxn modelId="{77F1668B-6ECF-6042-9637-6E300C1F1FC7}" type="presOf" srcId="{81FB4AFF-D640-41D9-A166-8F51077F944A}" destId="{C134B1DB-72DB-2248-B01F-A564BA8BF145}" srcOrd="1" destOrd="0" presId="urn:microsoft.com/office/officeart/2016/7/layout/BasicLinearProcessNumbered"/>
    <dgm:cxn modelId="{7C9E76BA-AB85-4A8D-B4B6-7E47225E78F1}" srcId="{785A0A20-CAA6-4138-B03C-9CE85EBEB66A}" destId="{81FB4AFF-D640-41D9-A166-8F51077F944A}" srcOrd="2" destOrd="0" parTransId="{D71D899E-5717-4EA8-BE93-ECA6A9B43EA4}" sibTransId="{FF50C09E-32A6-43D2-863F-CC493EDB976A}"/>
    <dgm:cxn modelId="{0302B9E1-AA23-C04F-BD0C-467BB6E00F12}" type="presOf" srcId="{C542E211-DE38-41B1-8006-C8FA25E461D4}" destId="{F3046C26-31DB-0E4B-AF58-AB39E8AA5664}" srcOrd="1" destOrd="0" presId="urn:microsoft.com/office/officeart/2016/7/layout/BasicLinearProcessNumbered"/>
    <dgm:cxn modelId="{84134FFD-B636-8E42-865C-E7E10673D9A0}" type="presParOf" srcId="{35505C00-53FC-F641-A7F1-B930EA46856D}" destId="{B50E4BF1-DBEE-6A4E-B380-B4D6A2216081}" srcOrd="0" destOrd="0" presId="urn:microsoft.com/office/officeart/2016/7/layout/BasicLinearProcessNumbered"/>
    <dgm:cxn modelId="{C4A3EE50-1F9A-6D4A-AD5D-72BD2B9A9402}" type="presParOf" srcId="{B50E4BF1-DBEE-6A4E-B380-B4D6A2216081}" destId="{B21C159E-9B0C-D245-A394-EE5F5CF1232C}" srcOrd="0" destOrd="0" presId="urn:microsoft.com/office/officeart/2016/7/layout/BasicLinearProcessNumbered"/>
    <dgm:cxn modelId="{14D0078C-30DA-CC47-8B88-6E700F18D50C}" type="presParOf" srcId="{B50E4BF1-DBEE-6A4E-B380-B4D6A2216081}" destId="{2BB6A379-19B4-934A-BED5-08F235443248}" srcOrd="1" destOrd="0" presId="urn:microsoft.com/office/officeart/2016/7/layout/BasicLinearProcessNumbered"/>
    <dgm:cxn modelId="{625167D1-4725-BA46-BD92-16D0BD837821}" type="presParOf" srcId="{B50E4BF1-DBEE-6A4E-B380-B4D6A2216081}" destId="{F3FDA98E-A298-AD47-8CCA-4F609733BDE4}" srcOrd="2" destOrd="0" presId="urn:microsoft.com/office/officeart/2016/7/layout/BasicLinearProcessNumbered"/>
    <dgm:cxn modelId="{752C20CA-6B49-D446-AB86-A1D16720954D}" type="presParOf" srcId="{B50E4BF1-DBEE-6A4E-B380-B4D6A2216081}" destId="{9D0257D8-10F3-CC48-BA82-9E77B3B5B9C2}" srcOrd="3" destOrd="0" presId="urn:microsoft.com/office/officeart/2016/7/layout/BasicLinearProcessNumbered"/>
    <dgm:cxn modelId="{AB64636B-67C9-924C-BEE5-5DB251046E3D}" type="presParOf" srcId="{35505C00-53FC-F641-A7F1-B930EA46856D}" destId="{6F343276-B77E-5440-93E3-E9046F672D3A}" srcOrd="1" destOrd="0" presId="urn:microsoft.com/office/officeart/2016/7/layout/BasicLinearProcessNumbered"/>
    <dgm:cxn modelId="{2D0A82B1-D715-5A4A-8873-E95D0A0DE646}" type="presParOf" srcId="{35505C00-53FC-F641-A7F1-B930EA46856D}" destId="{385B032A-F1B0-C342-AA36-9B1B9F67C299}" srcOrd="2" destOrd="0" presId="urn:microsoft.com/office/officeart/2016/7/layout/BasicLinearProcessNumbered"/>
    <dgm:cxn modelId="{044D656D-8937-5348-B485-E08FF848E1D4}" type="presParOf" srcId="{385B032A-F1B0-C342-AA36-9B1B9F67C299}" destId="{43295419-4AF9-3C4E-BF99-80985B1896CF}" srcOrd="0" destOrd="0" presId="urn:microsoft.com/office/officeart/2016/7/layout/BasicLinearProcessNumbered"/>
    <dgm:cxn modelId="{728B35A8-0C67-D547-9740-BAD3D27D6026}" type="presParOf" srcId="{385B032A-F1B0-C342-AA36-9B1B9F67C299}" destId="{3969DB72-DEE0-8E4D-99CA-8B17CE78FDB0}" srcOrd="1" destOrd="0" presId="urn:microsoft.com/office/officeart/2016/7/layout/BasicLinearProcessNumbered"/>
    <dgm:cxn modelId="{46F3F14A-0C5C-964D-8700-DFDC0C54E1D2}" type="presParOf" srcId="{385B032A-F1B0-C342-AA36-9B1B9F67C299}" destId="{0D4A4FF2-0F68-B440-8908-027F774C7AEF}" srcOrd="2" destOrd="0" presId="urn:microsoft.com/office/officeart/2016/7/layout/BasicLinearProcessNumbered"/>
    <dgm:cxn modelId="{192D068E-890F-2748-B758-B944ACEC941E}" type="presParOf" srcId="{385B032A-F1B0-C342-AA36-9B1B9F67C299}" destId="{F3046C26-31DB-0E4B-AF58-AB39E8AA5664}" srcOrd="3" destOrd="0" presId="urn:microsoft.com/office/officeart/2016/7/layout/BasicLinearProcessNumbered"/>
    <dgm:cxn modelId="{2BFF4CDA-2016-484F-9A95-918EAEF52293}" type="presParOf" srcId="{35505C00-53FC-F641-A7F1-B930EA46856D}" destId="{79117520-F800-8D49-9F3E-E97D607ACF96}" srcOrd="3" destOrd="0" presId="urn:microsoft.com/office/officeart/2016/7/layout/BasicLinearProcessNumbered"/>
    <dgm:cxn modelId="{6AEF01FA-D207-9541-9465-FCF899508A28}" type="presParOf" srcId="{35505C00-53FC-F641-A7F1-B930EA46856D}" destId="{87B93E13-3980-A24A-890C-1F643CBEAE90}" srcOrd="4" destOrd="0" presId="urn:microsoft.com/office/officeart/2016/7/layout/BasicLinearProcessNumbered"/>
    <dgm:cxn modelId="{B06130C1-3422-D144-9924-27C5D9E94216}" type="presParOf" srcId="{87B93E13-3980-A24A-890C-1F643CBEAE90}" destId="{4A51323C-D142-284D-B89B-3F57CF2CC180}" srcOrd="0" destOrd="0" presId="urn:microsoft.com/office/officeart/2016/7/layout/BasicLinearProcessNumbered"/>
    <dgm:cxn modelId="{4467A93D-F058-8C46-8A5A-7119E020E0CF}" type="presParOf" srcId="{87B93E13-3980-A24A-890C-1F643CBEAE90}" destId="{15FCF749-21B8-7342-AD09-C8FB753C1ABF}" srcOrd="1" destOrd="0" presId="urn:microsoft.com/office/officeart/2016/7/layout/BasicLinearProcessNumbered"/>
    <dgm:cxn modelId="{7C495710-2953-A246-B8AA-020899B7D143}" type="presParOf" srcId="{87B93E13-3980-A24A-890C-1F643CBEAE90}" destId="{30E72474-399E-5040-9DF3-A3575F294455}" srcOrd="2" destOrd="0" presId="urn:microsoft.com/office/officeart/2016/7/layout/BasicLinearProcessNumbered"/>
    <dgm:cxn modelId="{F7CBBDD8-9405-A64A-A512-E721900570FD}" type="presParOf" srcId="{87B93E13-3980-A24A-890C-1F643CBEAE90}" destId="{C134B1DB-72DB-2248-B01F-A564BA8BF14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61A5CE-4C48-4910-B447-1C72D8AEB94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C6EE12E-4B6A-499B-9B77-40A3F727E9D8}">
      <dgm:prSet/>
      <dgm:spPr/>
      <dgm:t>
        <a:bodyPr/>
        <a:lstStyle/>
        <a:p>
          <a:r>
            <a:rPr lang="en-US" b="1" u="sng"/>
            <a:t>B</a:t>
          </a:r>
          <a:r>
            <a:rPr lang="en-US"/>
            <a:t>i</a:t>
          </a:r>
          <a:r>
            <a:rPr lang="en-US" b="1" u="sng"/>
            <a:t>L</a:t>
          </a:r>
          <a:r>
            <a:rPr lang="en-US"/>
            <a:t>ingual </a:t>
          </a:r>
          <a:r>
            <a:rPr lang="en-US" b="1" u="sng"/>
            <a:t>E</a:t>
          </a:r>
          <a:r>
            <a:rPr lang="en-US"/>
            <a:t>valuation </a:t>
          </a:r>
          <a:r>
            <a:rPr lang="en-US" b="1" u="sng"/>
            <a:t>U</a:t>
          </a:r>
          <a:r>
            <a:rPr lang="en-US"/>
            <a:t>nderstudy</a:t>
          </a:r>
        </a:p>
      </dgm:t>
    </dgm:pt>
    <dgm:pt modelId="{81BD46FC-2E57-4B99-B9D3-002B99C1D8AB}" type="parTrans" cxnId="{9838B51F-B873-40E8-A957-D2FB1A639903}">
      <dgm:prSet/>
      <dgm:spPr/>
      <dgm:t>
        <a:bodyPr/>
        <a:lstStyle/>
        <a:p>
          <a:endParaRPr lang="en-US"/>
        </a:p>
      </dgm:t>
    </dgm:pt>
    <dgm:pt modelId="{5DFF9E77-9F9E-4F02-9A97-EAE7EAE3FAD4}" type="sibTrans" cxnId="{9838B51F-B873-40E8-A957-D2FB1A639903}">
      <dgm:prSet/>
      <dgm:spPr/>
      <dgm:t>
        <a:bodyPr/>
        <a:lstStyle/>
        <a:p>
          <a:endParaRPr lang="en-US"/>
        </a:p>
      </dgm:t>
    </dgm:pt>
    <dgm:pt modelId="{2108F384-C36F-4C50-923E-D676771D64CB}">
      <dgm:prSet/>
      <dgm:spPr/>
      <dgm:t>
        <a:bodyPr/>
        <a:lstStyle/>
        <a:p>
          <a:r>
            <a:rPr lang="en-US"/>
            <a:t>Uses multiple reference translations</a:t>
          </a:r>
        </a:p>
      </dgm:t>
    </dgm:pt>
    <dgm:pt modelId="{D019554D-56EF-40EF-B8D7-05DC82AE19DD}" type="parTrans" cxnId="{877FA4AB-D9AD-4A31-8372-7A4245E6758C}">
      <dgm:prSet/>
      <dgm:spPr/>
      <dgm:t>
        <a:bodyPr/>
        <a:lstStyle/>
        <a:p>
          <a:endParaRPr lang="en-US"/>
        </a:p>
      </dgm:t>
    </dgm:pt>
    <dgm:pt modelId="{AFA4E6B7-43B0-43A2-BE79-4F5884E6641F}" type="sibTrans" cxnId="{877FA4AB-D9AD-4A31-8372-7A4245E6758C}">
      <dgm:prSet/>
      <dgm:spPr/>
      <dgm:t>
        <a:bodyPr/>
        <a:lstStyle/>
        <a:p>
          <a:endParaRPr lang="en-US"/>
        </a:p>
      </dgm:t>
    </dgm:pt>
    <dgm:pt modelId="{31177D40-97A1-478A-BEF6-3640D6573DCA}">
      <dgm:prSet/>
      <dgm:spPr/>
      <dgm:t>
        <a:bodyPr/>
        <a:lstStyle/>
        <a:p>
          <a:r>
            <a:rPr lang="en-US"/>
            <a:t>Look for n-grams that occur anywhere in the sentence</a:t>
          </a:r>
        </a:p>
      </dgm:t>
    </dgm:pt>
    <dgm:pt modelId="{47154184-1042-484F-AB02-78B12CF3281E}" type="parTrans" cxnId="{E52F0F27-EE6F-4563-9055-34563AE2C3CA}">
      <dgm:prSet/>
      <dgm:spPr/>
      <dgm:t>
        <a:bodyPr/>
        <a:lstStyle/>
        <a:p>
          <a:endParaRPr lang="en-US"/>
        </a:p>
      </dgm:t>
    </dgm:pt>
    <dgm:pt modelId="{A1FB635A-AE4D-499D-A06F-DBA58FA08F44}" type="sibTrans" cxnId="{E52F0F27-EE6F-4563-9055-34563AE2C3CA}">
      <dgm:prSet/>
      <dgm:spPr/>
      <dgm:t>
        <a:bodyPr/>
        <a:lstStyle/>
        <a:p>
          <a:endParaRPr lang="en-US"/>
        </a:p>
      </dgm:t>
    </dgm:pt>
    <dgm:pt modelId="{07B25926-5148-3742-BA43-4D0804DB4428}" type="pres">
      <dgm:prSet presAssocID="{C861A5CE-4C48-4910-B447-1C72D8AEB941}" presName="linear" presStyleCnt="0">
        <dgm:presLayoutVars>
          <dgm:animLvl val="lvl"/>
          <dgm:resizeHandles val="exact"/>
        </dgm:presLayoutVars>
      </dgm:prSet>
      <dgm:spPr/>
    </dgm:pt>
    <dgm:pt modelId="{9F49A396-3A0B-6E46-B9F6-41D0E02A7F9A}" type="pres">
      <dgm:prSet presAssocID="{1C6EE12E-4B6A-499B-9B77-40A3F727E9D8}" presName="parentText" presStyleLbl="node1" presStyleIdx="0" presStyleCnt="3">
        <dgm:presLayoutVars>
          <dgm:chMax val="0"/>
          <dgm:bulletEnabled val="1"/>
        </dgm:presLayoutVars>
      </dgm:prSet>
      <dgm:spPr/>
    </dgm:pt>
    <dgm:pt modelId="{1F4A7F64-50E1-E840-BD4C-5255E2F50496}" type="pres">
      <dgm:prSet presAssocID="{5DFF9E77-9F9E-4F02-9A97-EAE7EAE3FAD4}" presName="spacer" presStyleCnt="0"/>
      <dgm:spPr/>
    </dgm:pt>
    <dgm:pt modelId="{B08691F6-D102-2E4B-A48E-0CD744E48A1D}" type="pres">
      <dgm:prSet presAssocID="{2108F384-C36F-4C50-923E-D676771D64CB}" presName="parentText" presStyleLbl="node1" presStyleIdx="1" presStyleCnt="3">
        <dgm:presLayoutVars>
          <dgm:chMax val="0"/>
          <dgm:bulletEnabled val="1"/>
        </dgm:presLayoutVars>
      </dgm:prSet>
      <dgm:spPr/>
    </dgm:pt>
    <dgm:pt modelId="{295E3A6B-873E-CC44-B5CF-E9BA38AC2A38}" type="pres">
      <dgm:prSet presAssocID="{AFA4E6B7-43B0-43A2-BE79-4F5884E6641F}" presName="spacer" presStyleCnt="0"/>
      <dgm:spPr/>
    </dgm:pt>
    <dgm:pt modelId="{0376DEB5-C96D-DD42-BD2C-D2F456FC124E}" type="pres">
      <dgm:prSet presAssocID="{31177D40-97A1-478A-BEF6-3640D6573DCA}" presName="parentText" presStyleLbl="node1" presStyleIdx="2" presStyleCnt="3">
        <dgm:presLayoutVars>
          <dgm:chMax val="0"/>
          <dgm:bulletEnabled val="1"/>
        </dgm:presLayoutVars>
      </dgm:prSet>
      <dgm:spPr/>
    </dgm:pt>
  </dgm:ptLst>
  <dgm:cxnLst>
    <dgm:cxn modelId="{9838B51F-B873-40E8-A957-D2FB1A639903}" srcId="{C861A5CE-4C48-4910-B447-1C72D8AEB941}" destId="{1C6EE12E-4B6A-499B-9B77-40A3F727E9D8}" srcOrd="0" destOrd="0" parTransId="{81BD46FC-2E57-4B99-B9D3-002B99C1D8AB}" sibTransId="{5DFF9E77-9F9E-4F02-9A97-EAE7EAE3FAD4}"/>
    <dgm:cxn modelId="{E52F0F27-EE6F-4563-9055-34563AE2C3CA}" srcId="{C861A5CE-4C48-4910-B447-1C72D8AEB941}" destId="{31177D40-97A1-478A-BEF6-3640D6573DCA}" srcOrd="2" destOrd="0" parTransId="{47154184-1042-484F-AB02-78B12CF3281E}" sibTransId="{A1FB635A-AE4D-499D-A06F-DBA58FA08F44}"/>
    <dgm:cxn modelId="{E38C8542-D399-3F4C-8F6F-E8927818580F}" type="presOf" srcId="{1C6EE12E-4B6A-499B-9B77-40A3F727E9D8}" destId="{9F49A396-3A0B-6E46-B9F6-41D0E02A7F9A}" srcOrd="0" destOrd="0" presId="urn:microsoft.com/office/officeart/2005/8/layout/vList2"/>
    <dgm:cxn modelId="{F128D068-FA82-A642-BBCA-BD2204139226}" type="presOf" srcId="{2108F384-C36F-4C50-923E-D676771D64CB}" destId="{B08691F6-D102-2E4B-A48E-0CD744E48A1D}" srcOrd="0" destOrd="0" presId="urn:microsoft.com/office/officeart/2005/8/layout/vList2"/>
    <dgm:cxn modelId="{BFB07CA9-32E2-A642-A9F4-042A12C96CCA}" type="presOf" srcId="{C861A5CE-4C48-4910-B447-1C72D8AEB941}" destId="{07B25926-5148-3742-BA43-4D0804DB4428}" srcOrd="0" destOrd="0" presId="urn:microsoft.com/office/officeart/2005/8/layout/vList2"/>
    <dgm:cxn modelId="{877FA4AB-D9AD-4A31-8372-7A4245E6758C}" srcId="{C861A5CE-4C48-4910-B447-1C72D8AEB941}" destId="{2108F384-C36F-4C50-923E-D676771D64CB}" srcOrd="1" destOrd="0" parTransId="{D019554D-56EF-40EF-B8D7-05DC82AE19DD}" sibTransId="{AFA4E6B7-43B0-43A2-BE79-4F5884E6641F}"/>
    <dgm:cxn modelId="{DCB24CD8-2177-F449-A0B0-125B88692A8B}" type="presOf" srcId="{31177D40-97A1-478A-BEF6-3640D6573DCA}" destId="{0376DEB5-C96D-DD42-BD2C-D2F456FC124E}" srcOrd="0" destOrd="0" presId="urn:microsoft.com/office/officeart/2005/8/layout/vList2"/>
    <dgm:cxn modelId="{06BD40BF-7D7A-1746-B387-0B5F4C389410}" type="presParOf" srcId="{07B25926-5148-3742-BA43-4D0804DB4428}" destId="{9F49A396-3A0B-6E46-B9F6-41D0E02A7F9A}" srcOrd="0" destOrd="0" presId="urn:microsoft.com/office/officeart/2005/8/layout/vList2"/>
    <dgm:cxn modelId="{6EA78E19-4531-7E43-9039-3E0CAD1941E7}" type="presParOf" srcId="{07B25926-5148-3742-BA43-4D0804DB4428}" destId="{1F4A7F64-50E1-E840-BD4C-5255E2F50496}" srcOrd="1" destOrd="0" presId="urn:microsoft.com/office/officeart/2005/8/layout/vList2"/>
    <dgm:cxn modelId="{B3218FB4-8FB4-9F47-8243-2C13D5F0A47D}" type="presParOf" srcId="{07B25926-5148-3742-BA43-4D0804DB4428}" destId="{B08691F6-D102-2E4B-A48E-0CD744E48A1D}" srcOrd="2" destOrd="0" presId="urn:microsoft.com/office/officeart/2005/8/layout/vList2"/>
    <dgm:cxn modelId="{85C4DF82-4AE2-7E45-AED4-55C44D66762F}" type="presParOf" srcId="{07B25926-5148-3742-BA43-4D0804DB4428}" destId="{295E3A6B-873E-CC44-B5CF-E9BA38AC2A38}" srcOrd="3" destOrd="0" presId="urn:microsoft.com/office/officeart/2005/8/layout/vList2"/>
    <dgm:cxn modelId="{1852A5CC-05C6-5C4E-914D-D03A9CBA9CD8}" type="presParOf" srcId="{07B25926-5148-3742-BA43-4D0804DB4428}" destId="{0376DEB5-C96D-DD42-BD2C-D2F456FC124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F5590B6-9B18-4CF1-B2EE-0A69AEED1BB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D71962A-06CD-4A07-A221-F20424E7F759}">
      <dgm:prSet/>
      <dgm:spPr/>
      <dgm:t>
        <a:bodyPr/>
        <a:lstStyle/>
        <a:p>
          <a:r>
            <a:rPr lang="en-US" b="1"/>
            <a:t>Synonyms and paraphrases</a:t>
          </a:r>
          <a:r>
            <a:rPr lang="en-US"/>
            <a:t> are only handled if they are in the set of multiple reference translations</a:t>
          </a:r>
        </a:p>
      </dgm:t>
    </dgm:pt>
    <dgm:pt modelId="{070D4577-9FC5-48DB-A559-ABC0CFDF44FA}" type="parTrans" cxnId="{9E6E0F4A-58CD-44D1-875D-FE4886724202}">
      <dgm:prSet/>
      <dgm:spPr/>
      <dgm:t>
        <a:bodyPr/>
        <a:lstStyle/>
        <a:p>
          <a:endParaRPr lang="en-US"/>
        </a:p>
      </dgm:t>
    </dgm:pt>
    <dgm:pt modelId="{FFDB8F9F-4ABA-43C0-98A7-3ECA31D4B5CF}" type="sibTrans" cxnId="{9E6E0F4A-58CD-44D1-875D-FE4886724202}">
      <dgm:prSet/>
      <dgm:spPr/>
      <dgm:t>
        <a:bodyPr/>
        <a:lstStyle/>
        <a:p>
          <a:endParaRPr lang="en-US"/>
        </a:p>
      </dgm:t>
    </dgm:pt>
    <dgm:pt modelId="{B676CC7B-0987-47D1-94B4-55A0184FD040}">
      <dgm:prSet/>
      <dgm:spPr/>
      <dgm:t>
        <a:bodyPr/>
        <a:lstStyle/>
        <a:p>
          <a:r>
            <a:rPr lang="en-US"/>
            <a:t>The scores for </a:t>
          </a:r>
          <a:r>
            <a:rPr lang="en-US" b="1"/>
            <a:t>words are equally weighted </a:t>
          </a:r>
          <a:r>
            <a:rPr lang="en-US"/>
            <a:t>so missing out on content-bearing material brings no additional penalty.</a:t>
          </a:r>
        </a:p>
      </dgm:t>
    </dgm:pt>
    <dgm:pt modelId="{8278ECEA-C4F0-4789-9728-9690F44E085B}" type="parTrans" cxnId="{20B142C7-C7BD-4625-B732-92C6CC058395}">
      <dgm:prSet/>
      <dgm:spPr/>
      <dgm:t>
        <a:bodyPr/>
        <a:lstStyle/>
        <a:p>
          <a:endParaRPr lang="en-US"/>
        </a:p>
      </dgm:t>
    </dgm:pt>
    <dgm:pt modelId="{B9E72E4A-761D-4BA9-90ED-A8AC44AB49C9}" type="sibTrans" cxnId="{20B142C7-C7BD-4625-B732-92C6CC058395}">
      <dgm:prSet/>
      <dgm:spPr/>
      <dgm:t>
        <a:bodyPr/>
        <a:lstStyle/>
        <a:p>
          <a:endParaRPr lang="en-US"/>
        </a:p>
      </dgm:t>
    </dgm:pt>
    <dgm:pt modelId="{5A11299B-5CCD-4D11-BDB8-5E1780E7D47F}">
      <dgm:prSet/>
      <dgm:spPr/>
      <dgm:t>
        <a:bodyPr/>
        <a:lstStyle/>
        <a:p>
          <a:r>
            <a:rPr lang="en-US"/>
            <a:t>The brevity penalty is a stop-gap measure to compensate for the fairly serious problem of not being able to calculate </a:t>
          </a:r>
          <a:r>
            <a:rPr lang="en-US" b="1"/>
            <a:t>recall</a:t>
          </a:r>
          <a:r>
            <a:rPr lang="en-US"/>
            <a:t>.</a:t>
          </a:r>
        </a:p>
      </dgm:t>
    </dgm:pt>
    <dgm:pt modelId="{EAE940F6-A3D6-482F-A689-A901E10CB44D}" type="parTrans" cxnId="{D97C7E37-C44B-458A-9D33-29AA78297595}">
      <dgm:prSet/>
      <dgm:spPr/>
      <dgm:t>
        <a:bodyPr/>
        <a:lstStyle/>
        <a:p>
          <a:endParaRPr lang="en-US"/>
        </a:p>
      </dgm:t>
    </dgm:pt>
    <dgm:pt modelId="{5E0A925A-518D-4E28-A07C-BD93B88D5895}" type="sibTrans" cxnId="{D97C7E37-C44B-458A-9D33-29AA78297595}">
      <dgm:prSet/>
      <dgm:spPr/>
      <dgm:t>
        <a:bodyPr/>
        <a:lstStyle/>
        <a:p>
          <a:endParaRPr lang="en-US"/>
        </a:p>
      </dgm:t>
    </dgm:pt>
    <dgm:pt modelId="{66B62759-1A63-C141-9232-90E0AACE76AC}" type="pres">
      <dgm:prSet presAssocID="{5F5590B6-9B18-4CF1-B2EE-0A69AEED1BB0}" presName="linear" presStyleCnt="0">
        <dgm:presLayoutVars>
          <dgm:animLvl val="lvl"/>
          <dgm:resizeHandles val="exact"/>
        </dgm:presLayoutVars>
      </dgm:prSet>
      <dgm:spPr/>
    </dgm:pt>
    <dgm:pt modelId="{D46FA653-434F-8C44-9AB9-933F930DE597}" type="pres">
      <dgm:prSet presAssocID="{0D71962A-06CD-4A07-A221-F20424E7F759}" presName="parentText" presStyleLbl="node1" presStyleIdx="0" presStyleCnt="3">
        <dgm:presLayoutVars>
          <dgm:chMax val="0"/>
          <dgm:bulletEnabled val="1"/>
        </dgm:presLayoutVars>
      </dgm:prSet>
      <dgm:spPr/>
    </dgm:pt>
    <dgm:pt modelId="{25489ADD-3673-924D-A244-9F52D23FF91C}" type="pres">
      <dgm:prSet presAssocID="{FFDB8F9F-4ABA-43C0-98A7-3ECA31D4B5CF}" presName="spacer" presStyleCnt="0"/>
      <dgm:spPr/>
    </dgm:pt>
    <dgm:pt modelId="{0B5E1BAF-A235-3745-9B66-9E0E051E01AE}" type="pres">
      <dgm:prSet presAssocID="{B676CC7B-0987-47D1-94B4-55A0184FD040}" presName="parentText" presStyleLbl="node1" presStyleIdx="1" presStyleCnt="3">
        <dgm:presLayoutVars>
          <dgm:chMax val="0"/>
          <dgm:bulletEnabled val="1"/>
        </dgm:presLayoutVars>
      </dgm:prSet>
      <dgm:spPr/>
    </dgm:pt>
    <dgm:pt modelId="{92814CE8-E6CA-214B-AD7B-433E4EDE259D}" type="pres">
      <dgm:prSet presAssocID="{B9E72E4A-761D-4BA9-90ED-A8AC44AB49C9}" presName="spacer" presStyleCnt="0"/>
      <dgm:spPr/>
    </dgm:pt>
    <dgm:pt modelId="{A8D3D6DF-E9C1-C248-BA3F-78BCC4CE1AED}" type="pres">
      <dgm:prSet presAssocID="{5A11299B-5CCD-4D11-BDB8-5E1780E7D47F}" presName="parentText" presStyleLbl="node1" presStyleIdx="2" presStyleCnt="3">
        <dgm:presLayoutVars>
          <dgm:chMax val="0"/>
          <dgm:bulletEnabled val="1"/>
        </dgm:presLayoutVars>
      </dgm:prSet>
      <dgm:spPr/>
    </dgm:pt>
  </dgm:ptLst>
  <dgm:cxnLst>
    <dgm:cxn modelId="{C0D6E006-3A10-E145-B5C8-73064C136C4A}" type="presOf" srcId="{0D71962A-06CD-4A07-A221-F20424E7F759}" destId="{D46FA653-434F-8C44-9AB9-933F930DE597}" srcOrd="0" destOrd="0" presId="urn:microsoft.com/office/officeart/2005/8/layout/vList2"/>
    <dgm:cxn modelId="{D97C7E37-C44B-458A-9D33-29AA78297595}" srcId="{5F5590B6-9B18-4CF1-B2EE-0A69AEED1BB0}" destId="{5A11299B-5CCD-4D11-BDB8-5E1780E7D47F}" srcOrd="2" destOrd="0" parTransId="{EAE940F6-A3D6-482F-A689-A901E10CB44D}" sibTransId="{5E0A925A-518D-4E28-A07C-BD93B88D5895}"/>
    <dgm:cxn modelId="{9E6E0F4A-58CD-44D1-875D-FE4886724202}" srcId="{5F5590B6-9B18-4CF1-B2EE-0A69AEED1BB0}" destId="{0D71962A-06CD-4A07-A221-F20424E7F759}" srcOrd="0" destOrd="0" parTransId="{070D4577-9FC5-48DB-A559-ABC0CFDF44FA}" sibTransId="{FFDB8F9F-4ABA-43C0-98A7-3ECA31D4B5CF}"/>
    <dgm:cxn modelId="{8D0AD757-5A66-4C45-96BB-9E39DFE5FA76}" type="presOf" srcId="{5F5590B6-9B18-4CF1-B2EE-0A69AEED1BB0}" destId="{66B62759-1A63-C141-9232-90E0AACE76AC}" srcOrd="0" destOrd="0" presId="urn:microsoft.com/office/officeart/2005/8/layout/vList2"/>
    <dgm:cxn modelId="{9F55F2A7-1D7B-5440-8A5D-650ADBCB8F9B}" type="presOf" srcId="{B676CC7B-0987-47D1-94B4-55A0184FD040}" destId="{0B5E1BAF-A235-3745-9B66-9E0E051E01AE}" srcOrd="0" destOrd="0" presId="urn:microsoft.com/office/officeart/2005/8/layout/vList2"/>
    <dgm:cxn modelId="{89D0BBBE-EC89-CC46-9D1F-D44E025A3A97}" type="presOf" srcId="{5A11299B-5CCD-4D11-BDB8-5E1780E7D47F}" destId="{A8D3D6DF-E9C1-C248-BA3F-78BCC4CE1AED}" srcOrd="0" destOrd="0" presId="urn:microsoft.com/office/officeart/2005/8/layout/vList2"/>
    <dgm:cxn modelId="{20B142C7-C7BD-4625-B732-92C6CC058395}" srcId="{5F5590B6-9B18-4CF1-B2EE-0A69AEED1BB0}" destId="{B676CC7B-0987-47D1-94B4-55A0184FD040}" srcOrd="1" destOrd="0" parTransId="{8278ECEA-C4F0-4789-9728-9690F44E085B}" sibTransId="{B9E72E4A-761D-4BA9-90ED-A8AC44AB49C9}"/>
    <dgm:cxn modelId="{54C9845E-1A2F-F14C-8888-9E8D3D0C5D84}" type="presParOf" srcId="{66B62759-1A63-C141-9232-90E0AACE76AC}" destId="{D46FA653-434F-8C44-9AB9-933F930DE597}" srcOrd="0" destOrd="0" presId="urn:microsoft.com/office/officeart/2005/8/layout/vList2"/>
    <dgm:cxn modelId="{BB914A77-CA4C-F348-BE9E-15E5929FF131}" type="presParOf" srcId="{66B62759-1A63-C141-9232-90E0AACE76AC}" destId="{25489ADD-3673-924D-A244-9F52D23FF91C}" srcOrd="1" destOrd="0" presId="urn:microsoft.com/office/officeart/2005/8/layout/vList2"/>
    <dgm:cxn modelId="{F822C5C2-9910-1147-A766-BE3BEDF2CF78}" type="presParOf" srcId="{66B62759-1A63-C141-9232-90E0AACE76AC}" destId="{0B5E1BAF-A235-3745-9B66-9E0E051E01AE}" srcOrd="2" destOrd="0" presId="urn:microsoft.com/office/officeart/2005/8/layout/vList2"/>
    <dgm:cxn modelId="{360EBA80-F3F4-E24F-8837-EFCF44AB6529}" type="presParOf" srcId="{66B62759-1A63-C141-9232-90E0AACE76AC}" destId="{92814CE8-E6CA-214B-AD7B-433E4EDE259D}" srcOrd="3" destOrd="0" presId="urn:microsoft.com/office/officeart/2005/8/layout/vList2"/>
    <dgm:cxn modelId="{48E047D2-08EF-E946-B7BE-E284A184BF3B}" type="presParOf" srcId="{66B62759-1A63-C141-9232-90E0AACE76AC}" destId="{A8D3D6DF-E9C1-C248-BA3F-78BCC4CE1AE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4C10E-EA6A-4B4A-9BDF-2D4311A30337}">
      <dsp:nvSpPr>
        <dsp:cNvPr id="0" name=""/>
        <dsp:cNvSpPr/>
      </dsp:nvSpPr>
      <dsp:spPr>
        <a:xfrm>
          <a:off x="709509" y="160539"/>
          <a:ext cx="2093062" cy="20930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1155571" y="606602"/>
          <a:ext cx="1200937" cy="12009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40415"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HW10 on Neural Machine Translation Or Milestone 2 is Due on Wednesday. </a:t>
          </a:r>
        </a:p>
      </dsp:txBody>
      <dsp:txXfrm>
        <a:off x="40415" y="2905540"/>
        <a:ext cx="3431250" cy="720000"/>
      </dsp:txXfrm>
    </dsp:sp>
    <dsp:sp modelId="{8C06C4DA-D39A-0F4A-95EB-437191337F58}">
      <dsp:nvSpPr>
        <dsp:cNvPr id="0" name=""/>
        <dsp:cNvSpPr/>
      </dsp:nvSpPr>
      <dsp:spPr>
        <a:xfrm>
          <a:off x="4741228" y="160539"/>
          <a:ext cx="2093062" cy="20930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5187290" y="606602"/>
          <a:ext cx="1200937" cy="120093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4072134"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Quiz on Chapter 18 and 20 (IE and SRL) is due tonight at midnight.</a:t>
          </a:r>
        </a:p>
      </dsp:txBody>
      <dsp:txXfrm>
        <a:off x="4072134" y="2905540"/>
        <a:ext cx="3431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FE1A4-8414-4F43-8CA1-01783FDF19A4}">
      <dsp:nvSpPr>
        <dsp:cNvPr id="0" name=""/>
        <dsp:cNvSpPr/>
      </dsp:nvSpPr>
      <dsp:spPr>
        <a:xfrm>
          <a:off x="0" y="1060281"/>
          <a:ext cx="5098256" cy="2064825"/>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5681" tIns="479044" rIns="39568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Want to rank systems</a:t>
          </a:r>
        </a:p>
        <a:p>
          <a:pPr marL="228600" lvl="1" indent="-228600" algn="l" defTabSz="1022350">
            <a:lnSpc>
              <a:spcPct val="90000"/>
            </a:lnSpc>
            <a:spcBef>
              <a:spcPct val="0"/>
            </a:spcBef>
            <a:spcAft>
              <a:spcPct val="15000"/>
            </a:spcAft>
            <a:buChar char="•"/>
          </a:pPr>
          <a:r>
            <a:rPr lang="en-US" sz="2300" kern="1200"/>
            <a:t>Want to evaluate incremental changes</a:t>
          </a:r>
        </a:p>
        <a:p>
          <a:pPr marL="228600" lvl="1" indent="-228600" algn="l" defTabSz="1022350">
            <a:lnSpc>
              <a:spcPct val="90000"/>
            </a:lnSpc>
            <a:spcBef>
              <a:spcPct val="0"/>
            </a:spcBef>
            <a:spcAft>
              <a:spcPct val="15000"/>
            </a:spcAft>
            <a:buChar char="•"/>
          </a:pPr>
          <a:r>
            <a:rPr lang="en-US" sz="2300" kern="1200"/>
            <a:t>What to make scientific claims</a:t>
          </a:r>
        </a:p>
      </dsp:txBody>
      <dsp:txXfrm>
        <a:off x="0" y="1060281"/>
        <a:ext cx="5098256" cy="2064825"/>
      </dsp:txXfrm>
    </dsp:sp>
    <dsp:sp modelId="{B6C65DCB-5905-CC48-9741-B6E791F7596A}">
      <dsp:nvSpPr>
        <dsp:cNvPr id="0" name=""/>
        <dsp:cNvSpPr/>
      </dsp:nvSpPr>
      <dsp:spPr>
        <a:xfrm>
          <a:off x="254912" y="720801"/>
          <a:ext cx="3568779" cy="6789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1022350">
            <a:lnSpc>
              <a:spcPct val="90000"/>
            </a:lnSpc>
            <a:spcBef>
              <a:spcPct val="0"/>
            </a:spcBef>
            <a:spcAft>
              <a:spcPct val="35000"/>
            </a:spcAft>
            <a:buNone/>
            <a:defRPr b="1"/>
          </a:pPr>
          <a:r>
            <a:rPr lang="en-US" sz="2300" kern="1200"/>
            <a:t>Why do we want to do it?</a:t>
          </a:r>
        </a:p>
      </dsp:txBody>
      <dsp:txXfrm>
        <a:off x="288056" y="753945"/>
        <a:ext cx="3502491" cy="612672"/>
      </dsp:txXfrm>
    </dsp:sp>
    <dsp:sp modelId="{C0A757AD-D290-C446-8167-563D3115A63A}">
      <dsp:nvSpPr>
        <dsp:cNvPr id="0" name=""/>
        <dsp:cNvSpPr/>
      </dsp:nvSpPr>
      <dsp:spPr>
        <a:xfrm>
          <a:off x="0" y="3588786"/>
          <a:ext cx="5098256" cy="1340325"/>
        </a:xfrm>
        <a:prstGeom prst="rect">
          <a:avLst/>
        </a:prstGeom>
        <a:solidFill>
          <a:schemeClr val="lt1">
            <a:alpha val="90000"/>
            <a:hueOff val="0"/>
            <a:satOff val="0"/>
            <a:lumOff val="0"/>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5681" tIns="479044" rIns="39568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“Back translation”</a:t>
          </a:r>
        </a:p>
        <a:p>
          <a:pPr marL="228600" lvl="1" indent="-228600" algn="l" defTabSz="1022350">
            <a:lnSpc>
              <a:spcPct val="90000"/>
            </a:lnSpc>
            <a:spcBef>
              <a:spcPct val="0"/>
            </a:spcBef>
            <a:spcAft>
              <a:spcPct val="15000"/>
            </a:spcAft>
            <a:buChar char="•"/>
          </a:pPr>
          <a:r>
            <a:rPr lang="en-US" sz="2300" kern="1200"/>
            <a:t>The vodka is not good</a:t>
          </a:r>
        </a:p>
      </dsp:txBody>
      <dsp:txXfrm>
        <a:off x="0" y="3588786"/>
        <a:ext cx="5098256" cy="1340325"/>
      </dsp:txXfrm>
    </dsp:sp>
    <dsp:sp modelId="{C3E4DBB3-AA6A-3946-9AB8-65570B569475}">
      <dsp:nvSpPr>
        <dsp:cNvPr id="0" name=""/>
        <dsp:cNvSpPr/>
      </dsp:nvSpPr>
      <dsp:spPr>
        <a:xfrm>
          <a:off x="254912" y="3249306"/>
          <a:ext cx="3568779" cy="67896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1022350">
            <a:lnSpc>
              <a:spcPct val="90000"/>
            </a:lnSpc>
            <a:spcBef>
              <a:spcPct val="0"/>
            </a:spcBef>
            <a:spcAft>
              <a:spcPct val="35000"/>
            </a:spcAft>
            <a:buNone/>
            <a:defRPr b="1"/>
          </a:pPr>
          <a:r>
            <a:rPr lang="en-US" sz="2300" kern="1200"/>
            <a:t>How not to do it</a:t>
          </a:r>
        </a:p>
      </dsp:txBody>
      <dsp:txXfrm>
        <a:off x="288056" y="3282450"/>
        <a:ext cx="3502491"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10FB3-3565-A146-9DB7-252E653A435E}">
      <dsp:nvSpPr>
        <dsp:cNvPr id="0" name=""/>
        <dsp:cNvSpPr/>
      </dsp:nvSpPr>
      <dsp:spPr>
        <a:xfrm>
          <a:off x="0" y="906831"/>
          <a:ext cx="5098256" cy="22443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5681" tIns="520700" rIns="39568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Ultimately what we're interested in, but</a:t>
          </a:r>
        </a:p>
        <a:p>
          <a:pPr marL="228600" lvl="1" indent="-228600" algn="l" defTabSz="1111250">
            <a:lnSpc>
              <a:spcPct val="90000"/>
            </a:lnSpc>
            <a:spcBef>
              <a:spcPct val="0"/>
            </a:spcBef>
            <a:spcAft>
              <a:spcPct val="15000"/>
            </a:spcAft>
            <a:buChar char="•"/>
          </a:pPr>
          <a:r>
            <a:rPr lang="en-US" sz="2500" kern="1200"/>
            <a:t>Very time consuming</a:t>
          </a:r>
        </a:p>
        <a:p>
          <a:pPr marL="228600" lvl="1" indent="-228600" algn="l" defTabSz="1111250">
            <a:lnSpc>
              <a:spcPct val="90000"/>
            </a:lnSpc>
            <a:spcBef>
              <a:spcPct val="0"/>
            </a:spcBef>
            <a:spcAft>
              <a:spcPct val="15000"/>
            </a:spcAft>
            <a:buChar char="•"/>
          </a:pPr>
          <a:r>
            <a:rPr lang="en-US" sz="2500" kern="1200"/>
            <a:t>Not re-usable </a:t>
          </a:r>
        </a:p>
      </dsp:txBody>
      <dsp:txXfrm>
        <a:off x="0" y="906831"/>
        <a:ext cx="5098256" cy="2244375"/>
      </dsp:txXfrm>
    </dsp:sp>
    <dsp:sp modelId="{93E4E2AE-1BBF-6F4F-A041-3B3BC6097315}">
      <dsp:nvSpPr>
        <dsp:cNvPr id="0" name=""/>
        <dsp:cNvSpPr/>
      </dsp:nvSpPr>
      <dsp:spPr>
        <a:xfrm>
          <a:off x="254912" y="537831"/>
          <a:ext cx="3568779" cy="738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1111250">
            <a:lnSpc>
              <a:spcPct val="90000"/>
            </a:lnSpc>
            <a:spcBef>
              <a:spcPct val="0"/>
            </a:spcBef>
            <a:spcAft>
              <a:spcPct val="35000"/>
            </a:spcAft>
            <a:buNone/>
            <a:defRPr b="1"/>
          </a:pPr>
          <a:r>
            <a:rPr lang="en-US" sz="2500" kern="1200"/>
            <a:t>Human evaluation is</a:t>
          </a:r>
        </a:p>
      </dsp:txBody>
      <dsp:txXfrm>
        <a:off x="290938" y="573857"/>
        <a:ext cx="3496727" cy="665948"/>
      </dsp:txXfrm>
    </dsp:sp>
    <dsp:sp modelId="{C451BD2C-640B-A44E-B234-269290A04A77}">
      <dsp:nvSpPr>
        <dsp:cNvPr id="0" name=""/>
        <dsp:cNvSpPr/>
      </dsp:nvSpPr>
      <dsp:spPr>
        <a:xfrm>
          <a:off x="0" y="3655206"/>
          <a:ext cx="5098256" cy="14568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5681" tIns="520700" rIns="39568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Cheap and reusable, but</a:t>
          </a:r>
        </a:p>
        <a:p>
          <a:pPr marL="228600" lvl="1" indent="-228600" algn="l" defTabSz="1111250">
            <a:lnSpc>
              <a:spcPct val="90000"/>
            </a:lnSpc>
            <a:spcBef>
              <a:spcPct val="0"/>
            </a:spcBef>
            <a:spcAft>
              <a:spcPct val="15000"/>
            </a:spcAft>
            <a:buChar char="•"/>
          </a:pPr>
          <a:r>
            <a:rPr lang="en-US" sz="2500" kern="1200"/>
            <a:t>Not necessarily reliable</a:t>
          </a:r>
        </a:p>
      </dsp:txBody>
      <dsp:txXfrm>
        <a:off x="0" y="3655206"/>
        <a:ext cx="5098256" cy="1456875"/>
      </dsp:txXfrm>
    </dsp:sp>
    <dsp:sp modelId="{44D324C7-DCE5-1944-8F29-02FEE40194A0}">
      <dsp:nvSpPr>
        <dsp:cNvPr id="0" name=""/>
        <dsp:cNvSpPr/>
      </dsp:nvSpPr>
      <dsp:spPr>
        <a:xfrm>
          <a:off x="254912" y="3286206"/>
          <a:ext cx="3568779" cy="738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1111250">
            <a:lnSpc>
              <a:spcPct val="90000"/>
            </a:lnSpc>
            <a:spcBef>
              <a:spcPct val="0"/>
            </a:spcBef>
            <a:spcAft>
              <a:spcPct val="35000"/>
            </a:spcAft>
            <a:buNone/>
            <a:defRPr b="1"/>
          </a:pPr>
          <a:r>
            <a:rPr lang="en-US" sz="2500" kern="1200"/>
            <a:t>Automatic evaluation is</a:t>
          </a:r>
        </a:p>
      </dsp:txBody>
      <dsp:txXfrm>
        <a:off x="290938" y="3322232"/>
        <a:ext cx="3496727"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C99F6-2729-4081-9297-872ACCBEEB45}">
      <dsp:nvSpPr>
        <dsp:cNvPr id="0" name=""/>
        <dsp:cNvSpPr/>
      </dsp:nvSpPr>
      <dsp:spPr>
        <a:xfrm>
          <a:off x="0" y="689"/>
          <a:ext cx="5098256"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B9B0F6-A8D9-47EE-B48C-A9563F165FE5}">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7E7329-181F-4678-B031-49EB585C7D5F}">
      <dsp:nvSpPr>
        <dsp:cNvPr id="0" name=""/>
        <dsp:cNvSpPr/>
      </dsp:nvSpPr>
      <dsp:spPr>
        <a:xfrm>
          <a:off x="1864015" y="689"/>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022350">
            <a:lnSpc>
              <a:spcPct val="90000"/>
            </a:lnSpc>
            <a:spcBef>
              <a:spcPct val="0"/>
            </a:spcBef>
            <a:spcAft>
              <a:spcPct val="35000"/>
            </a:spcAft>
            <a:buNone/>
          </a:pPr>
          <a:r>
            <a:rPr lang="en-US" sz="2300" kern="1200"/>
            <a:t>Comparison against reference translations</a:t>
          </a:r>
        </a:p>
      </dsp:txBody>
      <dsp:txXfrm>
        <a:off x="1864015" y="689"/>
        <a:ext cx="3234240" cy="1613866"/>
      </dsp:txXfrm>
    </dsp:sp>
    <dsp:sp modelId="{CA5A83A1-46BE-4936-A48C-F66CBEE3CD34}">
      <dsp:nvSpPr>
        <dsp:cNvPr id="0" name=""/>
        <dsp:cNvSpPr/>
      </dsp:nvSpPr>
      <dsp:spPr>
        <a:xfrm>
          <a:off x="0" y="2018022"/>
          <a:ext cx="5098256"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2E5AEC-BBC8-4442-8012-77AF2F1E2508}">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EA1F3E-36C8-4BD3-8AD1-C914C86DA5E6}">
      <dsp:nvSpPr>
        <dsp:cNvPr id="0" name=""/>
        <dsp:cNvSpPr/>
      </dsp:nvSpPr>
      <dsp:spPr>
        <a:xfrm>
          <a:off x="1864015" y="2018022"/>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022350">
            <a:lnSpc>
              <a:spcPct val="90000"/>
            </a:lnSpc>
            <a:spcBef>
              <a:spcPct val="0"/>
            </a:spcBef>
            <a:spcAft>
              <a:spcPct val="35000"/>
            </a:spcAft>
            <a:buNone/>
          </a:pPr>
          <a:r>
            <a:rPr lang="en-US" sz="2300" kern="1200"/>
            <a:t>Intuition: closer we get to human translations, the better we're doing</a:t>
          </a:r>
        </a:p>
      </dsp:txBody>
      <dsp:txXfrm>
        <a:off x="1864015" y="2018022"/>
        <a:ext cx="3234240" cy="1613866"/>
      </dsp:txXfrm>
    </dsp:sp>
    <dsp:sp modelId="{95DDF93D-F50D-4385-8C88-19FEF3F4698A}">
      <dsp:nvSpPr>
        <dsp:cNvPr id="0" name=""/>
        <dsp:cNvSpPr/>
      </dsp:nvSpPr>
      <dsp:spPr>
        <a:xfrm>
          <a:off x="0" y="4035355"/>
          <a:ext cx="5098256"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E77A8-F408-4380-8C76-25996356F43A}">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96A2AB-3EAA-4B6F-8DF3-6F86F133F18E}">
      <dsp:nvSpPr>
        <dsp:cNvPr id="0" name=""/>
        <dsp:cNvSpPr/>
      </dsp:nvSpPr>
      <dsp:spPr>
        <a:xfrm>
          <a:off x="1864015" y="4035355"/>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022350">
            <a:lnSpc>
              <a:spcPct val="90000"/>
            </a:lnSpc>
            <a:spcBef>
              <a:spcPct val="0"/>
            </a:spcBef>
            <a:spcAft>
              <a:spcPct val="35000"/>
            </a:spcAft>
            <a:buNone/>
          </a:pPr>
          <a:r>
            <a:rPr lang="en-US" sz="2300" kern="1200" dirty="0"/>
            <a:t>Could use WER like in speech recognition?</a:t>
          </a:r>
        </a:p>
      </dsp:txBody>
      <dsp:txXfrm>
        <a:off x="1864015" y="4035355"/>
        <a:ext cx="3234240" cy="16138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F8CBE-65E2-0F4C-B0AF-7D4EEA856617}">
      <dsp:nvSpPr>
        <dsp:cNvPr id="0" name=""/>
        <dsp:cNvSpPr/>
      </dsp:nvSpPr>
      <dsp:spPr>
        <a:xfrm>
          <a:off x="0" y="34182"/>
          <a:ext cx="5098256" cy="139851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err="1"/>
            <a:t>Levenshtein</a:t>
          </a:r>
          <a:r>
            <a:rPr lang="en-US" sz="2500" kern="1200" dirty="0"/>
            <a:t> Distance (also known as "edit distance")</a:t>
          </a:r>
        </a:p>
      </dsp:txBody>
      <dsp:txXfrm>
        <a:off x="68270" y="102452"/>
        <a:ext cx="4961716" cy="1261975"/>
      </dsp:txXfrm>
    </dsp:sp>
    <dsp:sp modelId="{45CE6D4D-9F97-DE4D-A2BB-E6AA0FEA8B6E}">
      <dsp:nvSpPr>
        <dsp:cNvPr id="0" name=""/>
        <dsp:cNvSpPr/>
      </dsp:nvSpPr>
      <dsp:spPr>
        <a:xfrm>
          <a:off x="0" y="1504698"/>
          <a:ext cx="5098256" cy="1398515"/>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Minimum number of insertions, substitutions, and deletions needed to transform one string into another</a:t>
          </a:r>
        </a:p>
      </dsp:txBody>
      <dsp:txXfrm>
        <a:off x="68270" y="1572968"/>
        <a:ext cx="4961716" cy="1261975"/>
      </dsp:txXfrm>
    </dsp:sp>
    <dsp:sp modelId="{B2381E16-DB8C-2845-BAE2-825716411503}">
      <dsp:nvSpPr>
        <dsp:cNvPr id="0" name=""/>
        <dsp:cNvSpPr/>
      </dsp:nvSpPr>
      <dsp:spPr>
        <a:xfrm>
          <a:off x="0" y="2975213"/>
          <a:ext cx="5098256" cy="1398515"/>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Useful measure in speech recognition</a:t>
          </a:r>
        </a:p>
      </dsp:txBody>
      <dsp:txXfrm>
        <a:off x="68270" y="3043483"/>
        <a:ext cx="4961716" cy="1261975"/>
      </dsp:txXfrm>
    </dsp:sp>
    <dsp:sp modelId="{508F4643-1DCB-0B46-94F7-544B752A1B58}">
      <dsp:nvSpPr>
        <dsp:cNvPr id="0" name=""/>
        <dsp:cNvSpPr/>
      </dsp:nvSpPr>
      <dsp:spPr>
        <a:xfrm>
          <a:off x="0" y="4373729"/>
          <a:ext cx="5098256" cy="124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This shows how easy it is to recognize speech</a:t>
          </a:r>
        </a:p>
        <a:p>
          <a:pPr marL="228600" lvl="1" indent="-228600" algn="l" defTabSz="889000">
            <a:lnSpc>
              <a:spcPct val="90000"/>
            </a:lnSpc>
            <a:spcBef>
              <a:spcPct val="0"/>
            </a:spcBef>
            <a:spcAft>
              <a:spcPct val="20000"/>
            </a:spcAft>
            <a:buChar char="•"/>
          </a:pPr>
          <a:r>
            <a:rPr lang="en-US" sz="2000" kern="1200"/>
            <a:t>This shows how easy it is to wreck a nice beach</a:t>
          </a:r>
        </a:p>
      </dsp:txBody>
      <dsp:txXfrm>
        <a:off x="0" y="4373729"/>
        <a:ext cx="5098256" cy="1242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E1383-D0CB-9249-9406-47DBA6CC0C3C}">
      <dsp:nvSpPr>
        <dsp:cNvPr id="0" name=""/>
        <dsp:cNvSpPr/>
      </dsp:nvSpPr>
      <dsp:spPr>
        <a:xfrm>
          <a:off x="920" y="696203"/>
          <a:ext cx="3232267" cy="20524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FCDE90-7747-0847-83E0-7882E15FB087}">
      <dsp:nvSpPr>
        <dsp:cNvPr id="0" name=""/>
        <dsp:cNvSpPr/>
      </dsp:nvSpPr>
      <dsp:spPr>
        <a:xfrm>
          <a:off x="360061" y="1037386"/>
          <a:ext cx="3232267" cy="205249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Unlike speech recognition we don't have the assumption of </a:t>
          </a:r>
          <a:r>
            <a:rPr lang="en-US" sz="2200" b="1" kern="1200"/>
            <a:t>exact match against the reference or linearity</a:t>
          </a:r>
          <a:endParaRPr lang="en-US" sz="2200" kern="1200"/>
        </a:p>
      </dsp:txBody>
      <dsp:txXfrm>
        <a:off x="420176" y="1097501"/>
        <a:ext cx="3112037" cy="1932260"/>
      </dsp:txXfrm>
    </dsp:sp>
    <dsp:sp modelId="{F833427B-3847-FF4A-A729-AB10FD283118}">
      <dsp:nvSpPr>
        <dsp:cNvPr id="0" name=""/>
        <dsp:cNvSpPr/>
      </dsp:nvSpPr>
      <dsp:spPr>
        <a:xfrm>
          <a:off x="3951470" y="696203"/>
          <a:ext cx="3232267" cy="20524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8BB924-F296-814B-8B6B-5EA3433CEA89}">
      <dsp:nvSpPr>
        <dsp:cNvPr id="0" name=""/>
        <dsp:cNvSpPr/>
      </dsp:nvSpPr>
      <dsp:spPr>
        <a:xfrm>
          <a:off x="4310611" y="1037386"/>
          <a:ext cx="3232267" cy="205249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 MT there can be many possible (and equally valid) ways of translating a sentence, and phrases can be rearranged.</a:t>
          </a:r>
        </a:p>
      </dsp:txBody>
      <dsp:txXfrm>
        <a:off x="4370726" y="1097501"/>
        <a:ext cx="3112037" cy="19322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C159E-9B0C-D245-A394-EE5F5CF1232C}">
      <dsp:nvSpPr>
        <dsp:cNvPr id="0" name=""/>
        <dsp:cNvSpPr/>
      </dsp:nvSpPr>
      <dsp:spPr>
        <a:xfrm>
          <a:off x="0" y="222469"/>
          <a:ext cx="2371725" cy="33204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09" tIns="330200" rIns="184909" bIns="330200" numCol="1" spcCol="1270" anchor="t" anchorCtr="0">
          <a:noAutofit/>
        </a:bodyPr>
        <a:lstStyle/>
        <a:p>
          <a:pPr marL="0" lvl="0" indent="0" algn="l" defTabSz="889000">
            <a:lnSpc>
              <a:spcPct val="90000"/>
            </a:lnSpc>
            <a:spcBef>
              <a:spcPct val="0"/>
            </a:spcBef>
            <a:spcAft>
              <a:spcPct val="35000"/>
            </a:spcAft>
            <a:buNone/>
          </a:pPr>
          <a:r>
            <a:rPr lang="en-US" sz="2000" kern="1200"/>
            <a:t>Compare against lots of test sentences</a:t>
          </a:r>
        </a:p>
      </dsp:txBody>
      <dsp:txXfrm>
        <a:off x="0" y="1484227"/>
        <a:ext cx="2371725" cy="1992249"/>
      </dsp:txXfrm>
    </dsp:sp>
    <dsp:sp modelId="{2BB6A379-19B4-934A-BED5-08F235443248}">
      <dsp:nvSpPr>
        <dsp:cNvPr id="0" name=""/>
        <dsp:cNvSpPr/>
      </dsp:nvSpPr>
      <dsp:spPr>
        <a:xfrm>
          <a:off x="687800" y="554511"/>
          <a:ext cx="996124" cy="996124"/>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662" tIns="12700" rIns="7766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33679" y="700390"/>
        <a:ext cx="704366" cy="704366"/>
      </dsp:txXfrm>
    </dsp:sp>
    <dsp:sp modelId="{F3FDA98E-A298-AD47-8CCA-4F609733BDE4}">
      <dsp:nvSpPr>
        <dsp:cNvPr id="0" name=""/>
        <dsp:cNvSpPr/>
      </dsp:nvSpPr>
      <dsp:spPr>
        <a:xfrm>
          <a:off x="0" y="3542813"/>
          <a:ext cx="2371725"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95419-4AF9-3C4E-BF99-80985B1896CF}">
      <dsp:nvSpPr>
        <dsp:cNvPr id="0" name=""/>
        <dsp:cNvSpPr/>
      </dsp:nvSpPr>
      <dsp:spPr>
        <a:xfrm>
          <a:off x="2608897" y="222469"/>
          <a:ext cx="2371725" cy="33204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09" tIns="330200" rIns="184909" bIns="330200" numCol="1" spcCol="1270" anchor="t" anchorCtr="0">
          <a:noAutofit/>
        </a:bodyPr>
        <a:lstStyle/>
        <a:p>
          <a:pPr marL="0" lvl="0" indent="0" algn="l" defTabSz="889000">
            <a:lnSpc>
              <a:spcPct val="90000"/>
            </a:lnSpc>
            <a:spcBef>
              <a:spcPct val="0"/>
            </a:spcBef>
            <a:spcAft>
              <a:spcPct val="35000"/>
            </a:spcAft>
            <a:buNone/>
          </a:pPr>
          <a:r>
            <a:rPr lang="en-US" sz="2000" kern="1200"/>
            <a:t>Use multiple reference translations for each test sentence</a:t>
          </a:r>
        </a:p>
      </dsp:txBody>
      <dsp:txXfrm>
        <a:off x="2608897" y="1484227"/>
        <a:ext cx="2371725" cy="1992249"/>
      </dsp:txXfrm>
    </dsp:sp>
    <dsp:sp modelId="{3969DB72-DEE0-8E4D-99CA-8B17CE78FDB0}">
      <dsp:nvSpPr>
        <dsp:cNvPr id="0" name=""/>
        <dsp:cNvSpPr/>
      </dsp:nvSpPr>
      <dsp:spPr>
        <a:xfrm>
          <a:off x="3296698" y="554511"/>
          <a:ext cx="996124" cy="996124"/>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662" tIns="12700" rIns="7766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442577" y="700390"/>
        <a:ext cx="704366" cy="704366"/>
      </dsp:txXfrm>
    </dsp:sp>
    <dsp:sp modelId="{0D4A4FF2-0F68-B440-8908-027F774C7AEF}">
      <dsp:nvSpPr>
        <dsp:cNvPr id="0" name=""/>
        <dsp:cNvSpPr/>
      </dsp:nvSpPr>
      <dsp:spPr>
        <a:xfrm>
          <a:off x="2608897" y="3542813"/>
          <a:ext cx="2371725"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51323C-D142-284D-B89B-3F57CF2CC180}">
      <dsp:nvSpPr>
        <dsp:cNvPr id="0" name=""/>
        <dsp:cNvSpPr/>
      </dsp:nvSpPr>
      <dsp:spPr>
        <a:xfrm>
          <a:off x="5217795" y="222469"/>
          <a:ext cx="2371725" cy="33204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09" tIns="330200" rIns="184909" bIns="330200" numCol="1" spcCol="1270" anchor="t" anchorCtr="0">
          <a:noAutofit/>
        </a:bodyPr>
        <a:lstStyle/>
        <a:p>
          <a:pPr marL="0" lvl="0" indent="0" algn="l" defTabSz="889000">
            <a:lnSpc>
              <a:spcPct val="90000"/>
            </a:lnSpc>
            <a:spcBef>
              <a:spcPct val="0"/>
            </a:spcBef>
            <a:spcAft>
              <a:spcPct val="35000"/>
            </a:spcAft>
            <a:buNone/>
          </a:pPr>
          <a:r>
            <a:rPr lang="en-US" sz="2000" kern="1200"/>
            <a:t>Look for phrase / n-gram matches, allow movement</a:t>
          </a:r>
        </a:p>
      </dsp:txBody>
      <dsp:txXfrm>
        <a:off x="5217795" y="1484227"/>
        <a:ext cx="2371725" cy="1992249"/>
      </dsp:txXfrm>
    </dsp:sp>
    <dsp:sp modelId="{15FCF749-21B8-7342-AD09-C8FB753C1ABF}">
      <dsp:nvSpPr>
        <dsp:cNvPr id="0" name=""/>
        <dsp:cNvSpPr/>
      </dsp:nvSpPr>
      <dsp:spPr>
        <a:xfrm>
          <a:off x="5905596" y="554511"/>
          <a:ext cx="996124" cy="996124"/>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662" tIns="12700" rIns="7766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051475" y="700390"/>
        <a:ext cx="704366" cy="704366"/>
      </dsp:txXfrm>
    </dsp:sp>
    <dsp:sp modelId="{30E72474-399E-5040-9DF3-A3575F294455}">
      <dsp:nvSpPr>
        <dsp:cNvPr id="0" name=""/>
        <dsp:cNvSpPr/>
      </dsp:nvSpPr>
      <dsp:spPr>
        <a:xfrm>
          <a:off x="5217795" y="3542813"/>
          <a:ext cx="2371725"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9A396-3A0B-6E46-B9F6-41D0E02A7F9A}">
      <dsp:nvSpPr>
        <dsp:cNvPr id="0" name=""/>
        <dsp:cNvSpPr/>
      </dsp:nvSpPr>
      <dsp:spPr>
        <a:xfrm>
          <a:off x="0" y="760805"/>
          <a:ext cx="5098256" cy="13127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u="sng" kern="1200"/>
            <a:t>B</a:t>
          </a:r>
          <a:r>
            <a:rPr lang="en-US" sz="3300" kern="1200"/>
            <a:t>i</a:t>
          </a:r>
          <a:r>
            <a:rPr lang="en-US" sz="3300" b="1" u="sng" kern="1200"/>
            <a:t>L</a:t>
          </a:r>
          <a:r>
            <a:rPr lang="en-US" sz="3300" kern="1200"/>
            <a:t>ingual </a:t>
          </a:r>
          <a:r>
            <a:rPr lang="en-US" sz="3300" b="1" u="sng" kern="1200"/>
            <a:t>E</a:t>
          </a:r>
          <a:r>
            <a:rPr lang="en-US" sz="3300" kern="1200"/>
            <a:t>valuation </a:t>
          </a:r>
          <a:r>
            <a:rPr lang="en-US" sz="3300" b="1" u="sng" kern="1200"/>
            <a:t>U</a:t>
          </a:r>
          <a:r>
            <a:rPr lang="en-US" sz="3300" kern="1200"/>
            <a:t>nderstudy</a:t>
          </a:r>
        </a:p>
      </dsp:txBody>
      <dsp:txXfrm>
        <a:off x="64083" y="824888"/>
        <a:ext cx="4970090" cy="1184574"/>
      </dsp:txXfrm>
    </dsp:sp>
    <dsp:sp modelId="{B08691F6-D102-2E4B-A48E-0CD744E48A1D}">
      <dsp:nvSpPr>
        <dsp:cNvPr id="0" name=""/>
        <dsp:cNvSpPr/>
      </dsp:nvSpPr>
      <dsp:spPr>
        <a:xfrm>
          <a:off x="0" y="2168586"/>
          <a:ext cx="5098256" cy="1312740"/>
        </a:xfrm>
        <a:prstGeom prst="roundRect">
          <a:avLst/>
        </a:prstGeom>
        <a:solidFill>
          <a:schemeClr val="accent5">
            <a:hueOff val="1063560"/>
            <a:satOff val="-11946"/>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Uses multiple reference translations</a:t>
          </a:r>
        </a:p>
      </dsp:txBody>
      <dsp:txXfrm>
        <a:off x="64083" y="2232669"/>
        <a:ext cx="4970090" cy="1184574"/>
      </dsp:txXfrm>
    </dsp:sp>
    <dsp:sp modelId="{0376DEB5-C96D-DD42-BD2C-D2F456FC124E}">
      <dsp:nvSpPr>
        <dsp:cNvPr id="0" name=""/>
        <dsp:cNvSpPr/>
      </dsp:nvSpPr>
      <dsp:spPr>
        <a:xfrm>
          <a:off x="0" y="3576366"/>
          <a:ext cx="5098256" cy="131274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Look for n-grams that occur anywhere in the sentence</a:t>
          </a:r>
        </a:p>
      </dsp:txBody>
      <dsp:txXfrm>
        <a:off x="64083" y="3640449"/>
        <a:ext cx="4970090" cy="1184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FA653-434F-8C44-9AB9-933F930DE597}">
      <dsp:nvSpPr>
        <dsp:cNvPr id="0" name=""/>
        <dsp:cNvSpPr/>
      </dsp:nvSpPr>
      <dsp:spPr>
        <a:xfrm>
          <a:off x="0" y="2294"/>
          <a:ext cx="5098256" cy="183185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Synonyms and paraphrases</a:t>
          </a:r>
          <a:r>
            <a:rPr lang="en-US" sz="2600" kern="1200"/>
            <a:t> are only handled if they are in the set of multiple reference translations</a:t>
          </a:r>
        </a:p>
      </dsp:txBody>
      <dsp:txXfrm>
        <a:off x="89424" y="91718"/>
        <a:ext cx="4919408" cy="1653006"/>
      </dsp:txXfrm>
    </dsp:sp>
    <dsp:sp modelId="{0B5E1BAF-A235-3745-9B66-9E0E051E01AE}">
      <dsp:nvSpPr>
        <dsp:cNvPr id="0" name=""/>
        <dsp:cNvSpPr/>
      </dsp:nvSpPr>
      <dsp:spPr>
        <a:xfrm>
          <a:off x="0" y="1909028"/>
          <a:ext cx="5098256" cy="1831854"/>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scores for </a:t>
          </a:r>
          <a:r>
            <a:rPr lang="en-US" sz="2600" b="1" kern="1200"/>
            <a:t>words are equally weighted </a:t>
          </a:r>
          <a:r>
            <a:rPr lang="en-US" sz="2600" kern="1200"/>
            <a:t>so missing out on content-bearing material brings no additional penalty.</a:t>
          </a:r>
        </a:p>
      </dsp:txBody>
      <dsp:txXfrm>
        <a:off x="89424" y="1998452"/>
        <a:ext cx="4919408" cy="1653006"/>
      </dsp:txXfrm>
    </dsp:sp>
    <dsp:sp modelId="{A8D3D6DF-E9C1-C248-BA3F-78BCC4CE1AED}">
      <dsp:nvSpPr>
        <dsp:cNvPr id="0" name=""/>
        <dsp:cNvSpPr/>
      </dsp:nvSpPr>
      <dsp:spPr>
        <a:xfrm>
          <a:off x="0" y="3815763"/>
          <a:ext cx="5098256" cy="1831854"/>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brevity penalty is a stop-gap measure to compensate for the fairly serious problem of not being able to calculate </a:t>
          </a:r>
          <a:r>
            <a:rPr lang="en-US" sz="2600" b="1" kern="1200"/>
            <a:t>recall</a:t>
          </a:r>
          <a:r>
            <a:rPr lang="en-US" sz="2600" kern="1200"/>
            <a:t>.</a:t>
          </a:r>
        </a:p>
      </dsp:txBody>
      <dsp:txXfrm>
        <a:off x="89424" y="3905187"/>
        <a:ext cx="4919408" cy="165300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4/13/20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4/13/20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clweb.org/anthology/P16-1157.pd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544954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9463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884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9466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D1A11D-A375-4457-A95F-CB659277DCE0}" type="slidenum">
              <a:rPr lang="en-US" smtClean="0"/>
              <a:pPr/>
              <a:t>50</a:t>
            </a:fld>
            <a:endParaRPr lang="en-US"/>
          </a:p>
        </p:txBody>
      </p:sp>
    </p:spTree>
    <p:extLst>
      <p:ext uri="{BB962C8B-B14F-4D97-AF65-F5344CB8AC3E}">
        <p14:creationId xmlns:p14="http://schemas.microsoft.com/office/powerpoint/2010/main" val="232755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normAutofit lnSpcReduction="10000"/>
          </a:bodyPr>
          <a:lstStyle/>
          <a:p>
            <a:pPr marL="0" indent="0">
              <a:spcBef>
                <a:spcPts val="422"/>
              </a:spcBef>
              <a:buClrTx/>
              <a:buSzTx/>
              <a:buNone/>
              <a:defRPr sz="3500"/>
            </a:pPr>
            <a:r>
              <a:rPr lang="en-US" dirty="0"/>
              <a:t>Goal learn a </a:t>
            </a:r>
            <a:r>
              <a:rPr lang="en-US" b="1" dirty="0"/>
              <a:t>mapping function W </a:t>
            </a:r>
            <a:r>
              <a:rPr lang="en-US" dirty="0"/>
              <a:t>that maps the target language vectors in the seed translations to their corresponding </a:t>
            </a:r>
            <a:r>
              <a:rPr lang="en-US" dirty="0" err="1"/>
              <a:t>souce</a:t>
            </a:r>
            <a:r>
              <a:rPr lang="en-US" dirty="0"/>
              <a:t> language vectors. </a:t>
            </a:r>
            <a:br>
              <a:rPr lang="en-US" dirty="0"/>
            </a:br>
            <a:br>
              <a:rPr lang="en-US" dirty="0"/>
            </a:br>
            <a:endParaRPr lang="en-US" dirty="0"/>
          </a:p>
        </p:txBody>
      </p:sp>
    </p:spTree>
    <p:extLst>
      <p:ext uri="{BB962C8B-B14F-4D97-AF65-F5344CB8AC3E}">
        <p14:creationId xmlns:p14="http://schemas.microsoft.com/office/powerpoint/2010/main" val="1129575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p>
            <a:pPr marL="0" indent="0">
              <a:spcBef>
                <a:spcPts val="422"/>
              </a:spcBef>
              <a:buClrTx/>
              <a:buSzTx/>
              <a:buNone/>
              <a:defRPr sz="3500"/>
            </a:pPr>
            <a:r>
              <a:rPr lang="en-US" dirty="0"/>
              <a:t>When we apply W to the </a:t>
            </a:r>
            <a:r>
              <a:rPr lang="en-US" b="1" dirty="0"/>
              <a:t>matrix of source language </a:t>
            </a:r>
            <a:r>
              <a:rPr lang="en-US" b="1" dirty="0" err="1"/>
              <a:t>embeddings</a:t>
            </a:r>
            <a:r>
              <a:rPr lang="en-US" dirty="0"/>
              <a:t>, then the result should be close to the matrix of target language </a:t>
            </a:r>
            <a:r>
              <a:rPr lang="en-US" dirty="0" err="1"/>
              <a:t>embeddings</a:t>
            </a:r>
            <a:endParaRPr lang="en-US" dirty="0"/>
          </a:p>
        </p:txBody>
      </p:sp>
    </p:spTree>
    <p:extLst>
      <p:ext uri="{BB962C8B-B14F-4D97-AF65-F5344CB8AC3E}">
        <p14:creationId xmlns:p14="http://schemas.microsoft.com/office/powerpoint/2010/main" val="3303175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Shape 818"/>
          <p:cNvSpPr>
            <a:spLocks noGrp="1" noRot="1" noChangeAspect="1"/>
          </p:cNvSpPr>
          <p:nvPr>
            <p:ph type="sldImg"/>
          </p:nvPr>
        </p:nvSpPr>
        <p:spPr>
          <a:prstGeom prst="rect">
            <a:avLst/>
          </a:prstGeom>
        </p:spPr>
        <p:txBody>
          <a:bodyPr/>
          <a:lstStyle/>
          <a:p>
            <a:endParaRPr/>
          </a:p>
        </p:txBody>
      </p:sp>
      <p:sp>
        <p:nvSpPr>
          <p:cNvPr id="819" name="Shape 819"/>
          <p:cNvSpPr>
            <a:spLocks noGrp="1"/>
          </p:cNvSpPr>
          <p:nvPr>
            <p:ph type="body" sz="quarter" idx="1"/>
          </p:nvPr>
        </p:nvSpPr>
        <p:spPr>
          <a:prstGeom prst="rect">
            <a:avLst/>
          </a:prstGeom>
        </p:spPr>
        <p:txBody>
          <a:bodyPr/>
          <a:lstStyle/>
          <a:p>
            <a:pPr marL="0" indent="0">
              <a:spcBef>
                <a:spcPts val="422"/>
              </a:spcBef>
              <a:buClrTx/>
              <a:buSzTx/>
              <a:buNone/>
              <a:defRPr sz="3500"/>
            </a:pPr>
            <a:r>
              <a:rPr lang="en-US" dirty="0"/>
              <a:t>When we apply W to the matrix of source language </a:t>
            </a:r>
            <a:r>
              <a:rPr lang="en-US" dirty="0" err="1"/>
              <a:t>embeddings</a:t>
            </a:r>
            <a:r>
              <a:rPr lang="en-US" dirty="0"/>
              <a:t>, then the result should be close to the </a:t>
            </a:r>
            <a:r>
              <a:rPr lang="en-US" b="1" dirty="0"/>
              <a:t>matrix of target language </a:t>
            </a:r>
            <a:r>
              <a:rPr lang="en-US" b="1" dirty="0" err="1"/>
              <a:t>embeddings</a:t>
            </a:r>
            <a:endParaRPr lang="en-US" b="1" dirty="0"/>
          </a:p>
        </p:txBody>
      </p:sp>
    </p:spTree>
    <p:extLst>
      <p:ext uri="{BB962C8B-B14F-4D97-AF65-F5344CB8AC3E}">
        <p14:creationId xmlns:p14="http://schemas.microsoft.com/office/powerpoint/2010/main" val="50771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Shape 825"/>
          <p:cNvSpPr>
            <a:spLocks noGrp="1" noRot="1" noChangeAspect="1"/>
          </p:cNvSpPr>
          <p:nvPr>
            <p:ph type="sldImg"/>
          </p:nvPr>
        </p:nvSpPr>
        <p:spPr>
          <a:prstGeom prst="rect">
            <a:avLst/>
          </a:prstGeom>
        </p:spPr>
        <p:txBody>
          <a:bodyPr/>
          <a:lstStyle/>
          <a:p>
            <a:endParaRPr/>
          </a:p>
        </p:txBody>
      </p:sp>
      <p:sp>
        <p:nvSpPr>
          <p:cNvPr id="826" name="Shape 826"/>
          <p:cNvSpPr>
            <a:spLocks noGrp="1"/>
          </p:cNvSpPr>
          <p:nvPr>
            <p:ph type="body" sz="quarter" idx="1"/>
          </p:nvPr>
        </p:nvSpPr>
        <p:spPr>
          <a:prstGeom prst="rect">
            <a:avLst/>
          </a:prstGeom>
        </p:spPr>
        <p:txBody>
          <a:bodyPr>
            <a:normAutofit lnSpcReduction="10000"/>
          </a:bodyPr>
          <a:lstStyle/>
          <a:p>
            <a:pPr marL="0" indent="0">
              <a:spcBef>
                <a:spcPts val="422"/>
              </a:spcBef>
              <a:buClrTx/>
              <a:buSzTx/>
              <a:buNone/>
              <a:defRPr sz="3500"/>
            </a:pPr>
            <a:r>
              <a:rPr lang="en-US" dirty="0"/>
              <a:t>In order to learn the mapping function, we use our </a:t>
            </a:r>
            <a:r>
              <a:rPr lang="en-US" b="1" dirty="0"/>
              <a:t>crowdsourced dictionaries </a:t>
            </a:r>
            <a:r>
              <a:rPr lang="en-US" dirty="0"/>
              <a:t>and other information like </a:t>
            </a:r>
            <a:r>
              <a:rPr lang="en-US" b="1" dirty="0"/>
              <a:t>Wikipedia inter-language links </a:t>
            </a:r>
            <a:r>
              <a:rPr lang="en-US" dirty="0"/>
              <a:t>that gives the correspondence between a small number of source and target words.</a:t>
            </a:r>
          </a:p>
        </p:txBody>
      </p:sp>
    </p:spTree>
    <p:extLst>
      <p:ext uri="{BB962C8B-B14F-4D97-AF65-F5344CB8AC3E}">
        <p14:creationId xmlns:p14="http://schemas.microsoft.com/office/powerpoint/2010/main" val="3763721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Shape 832"/>
          <p:cNvSpPr>
            <a:spLocks noGrp="1" noRot="1" noChangeAspect="1"/>
          </p:cNvSpPr>
          <p:nvPr>
            <p:ph type="sldImg"/>
          </p:nvPr>
        </p:nvSpPr>
        <p:spPr>
          <a:prstGeom prst="rect">
            <a:avLst/>
          </a:prstGeom>
        </p:spPr>
        <p:txBody>
          <a:bodyPr/>
          <a:lstStyle/>
          <a:p>
            <a:endParaRPr/>
          </a:p>
        </p:txBody>
      </p:sp>
      <p:sp>
        <p:nvSpPr>
          <p:cNvPr id="833" name="Shape 833"/>
          <p:cNvSpPr>
            <a:spLocks noGrp="1"/>
          </p:cNvSpPr>
          <p:nvPr>
            <p:ph type="body" sz="quarter" idx="1"/>
          </p:nvPr>
        </p:nvSpPr>
        <p:spPr>
          <a:prstGeom prst="rect">
            <a:avLst/>
          </a:prstGeom>
        </p:spPr>
        <p:txBody>
          <a:bodyPr>
            <a:normAutofit/>
          </a:bodyPr>
          <a:lstStyle/>
          <a:p>
            <a:pPr marL="0" marR="0" indent="0" algn="l" defTabSz="914400" rtl="0" eaLnBrk="1" fontAlgn="auto" latinLnBrk="0" hangingPunct="1">
              <a:lnSpc>
                <a:spcPct val="100000"/>
              </a:lnSpc>
              <a:spcBef>
                <a:spcPts val="422"/>
              </a:spcBef>
              <a:spcAft>
                <a:spcPts val="0"/>
              </a:spcAft>
              <a:buClrTx/>
              <a:buSzTx/>
              <a:buFontTx/>
              <a:buNone/>
              <a:tabLst/>
              <a:defRPr sz="3500"/>
            </a:pPr>
            <a:r>
              <a:rPr lang="en-US" dirty="0"/>
              <a:t>Then when we want to find the translations of a new source language word, that wasn’t in our bilingual resources, we apply </a:t>
            </a:r>
            <a:r>
              <a:rPr lang="en-US" b="1" dirty="0"/>
              <a:t>W </a:t>
            </a:r>
            <a:r>
              <a:rPr lang="en-US" dirty="0"/>
              <a:t>to its word embedding to project it into the target language space.  </a:t>
            </a:r>
          </a:p>
          <a:p>
            <a:pPr marL="0" indent="0">
              <a:spcBef>
                <a:spcPts val="422"/>
              </a:spcBef>
              <a:buClrTx/>
              <a:buSzTx/>
              <a:buNone/>
              <a:defRPr sz="3500"/>
            </a:pPr>
            <a:endParaRPr lang="en-US" dirty="0"/>
          </a:p>
        </p:txBody>
      </p:sp>
    </p:spTree>
    <p:extLst>
      <p:ext uri="{BB962C8B-B14F-4D97-AF65-F5344CB8AC3E}">
        <p14:creationId xmlns:p14="http://schemas.microsoft.com/office/powerpoint/2010/main" val="4217344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a:spLocks noGrp="1" noRot="1" noChangeAspect="1"/>
          </p:cNvSpPr>
          <p:nvPr>
            <p:ph type="sldImg"/>
          </p:nvPr>
        </p:nvSpPr>
        <p:spPr>
          <a:prstGeom prst="rect">
            <a:avLst/>
          </a:prstGeom>
        </p:spPr>
        <p:txBody>
          <a:bodyPr/>
          <a:lstStyle/>
          <a:p>
            <a:endParaRPr/>
          </a:p>
        </p:txBody>
      </p:sp>
      <p:sp>
        <p:nvSpPr>
          <p:cNvPr id="840" name="Shape 840"/>
          <p:cNvSpPr>
            <a:spLocks noGrp="1"/>
          </p:cNvSpPr>
          <p:nvPr>
            <p:ph type="body" sz="quarter" idx="1"/>
          </p:nvPr>
        </p:nvSpPr>
        <p:spPr>
          <a:prstGeom prst="rect">
            <a:avLst/>
          </a:prstGeom>
        </p:spPr>
        <p:txBody>
          <a:bodyPr>
            <a:normAutofit/>
          </a:bodyPr>
          <a:lstStyle/>
          <a:p>
            <a:pPr marL="0" marR="0" indent="0" algn="l" defTabSz="914400" rtl="0" eaLnBrk="1" fontAlgn="auto" latinLnBrk="0" hangingPunct="1">
              <a:lnSpc>
                <a:spcPct val="100000"/>
              </a:lnSpc>
              <a:spcBef>
                <a:spcPts val="422"/>
              </a:spcBef>
              <a:spcAft>
                <a:spcPts val="0"/>
              </a:spcAft>
              <a:buClrTx/>
              <a:buSzTx/>
              <a:buFontTx/>
              <a:buNone/>
              <a:tabLst/>
              <a:defRPr sz="3500"/>
            </a:pPr>
            <a:r>
              <a:rPr lang="en-US" dirty="0"/>
              <a:t>Then when we want to find the translations of a new source language word, that wasn’t in our bilingual resources, we apply </a:t>
            </a:r>
            <a:r>
              <a:rPr lang="en-US" b="1" dirty="0"/>
              <a:t>W </a:t>
            </a:r>
            <a:r>
              <a:rPr lang="en-US" dirty="0"/>
              <a:t>to its word embedding to project it into the target language space.  </a:t>
            </a:r>
          </a:p>
          <a:p>
            <a:pPr marL="0" indent="0">
              <a:spcBef>
                <a:spcPts val="422"/>
              </a:spcBef>
              <a:buClrTx/>
              <a:buSzTx/>
              <a:buNone/>
              <a:defRPr sz="3500"/>
            </a:pPr>
            <a:endParaRPr lang="en-US" dirty="0"/>
          </a:p>
        </p:txBody>
      </p:sp>
    </p:spTree>
    <p:extLst>
      <p:ext uri="{BB962C8B-B14F-4D97-AF65-F5344CB8AC3E}">
        <p14:creationId xmlns:p14="http://schemas.microsoft.com/office/powerpoint/2010/main" val="257455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translate a source text using the trained model, we run it through the network performing forward inference to generate hidden states until we get to the end of the source. Then we begin autoregressive generation, asking for a word in the context of the hidden layer from the end of the source input as well as the end-of-sentence marker. Subsequent words are conditioned on the previous hidden state and the embedding for the last word generated.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646870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a:spLocks noGrp="1" noRot="1" noChangeAspect="1"/>
          </p:cNvSpPr>
          <p:nvPr>
            <p:ph type="sldImg"/>
          </p:nvPr>
        </p:nvSpPr>
        <p:spPr>
          <a:prstGeom prst="rect">
            <a:avLst/>
          </a:prstGeom>
        </p:spPr>
        <p:txBody>
          <a:bodyPr/>
          <a:lstStyle/>
          <a:p>
            <a:endParaRPr/>
          </a:p>
        </p:txBody>
      </p:sp>
      <p:sp>
        <p:nvSpPr>
          <p:cNvPr id="847" name="Shape 847"/>
          <p:cNvSpPr>
            <a:spLocks noGrp="1"/>
          </p:cNvSpPr>
          <p:nvPr>
            <p:ph type="body" sz="quarter" idx="1"/>
          </p:nvPr>
        </p:nvSpPr>
        <p:spPr>
          <a:prstGeom prst="rect">
            <a:avLst/>
          </a:prstGeom>
        </p:spPr>
        <p:txBody>
          <a:bodyPr/>
          <a:lstStyle/>
          <a:p>
            <a:r>
              <a:rPr lang="en-US" dirty="0"/>
              <a:t>We can compare the projected vector against all of the </a:t>
            </a:r>
            <a:r>
              <a:rPr lang="en-US" dirty="0" err="1"/>
              <a:t>embeddings</a:t>
            </a:r>
            <a:r>
              <a:rPr lang="en-US" dirty="0"/>
              <a:t> in the target language, using cosine similarity, and come up with the k-nearest neighbors as potential translations.  </a:t>
            </a:r>
          </a:p>
        </p:txBody>
      </p:sp>
    </p:spTree>
    <p:extLst>
      <p:ext uri="{BB962C8B-B14F-4D97-AF65-F5344CB8AC3E}">
        <p14:creationId xmlns:p14="http://schemas.microsoft.com/office/powerpoint/2010/main" val="3154187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hape 888"/>
          <p:cNvSpPr>
            <a:spLocks noGrp="1" noRot="1" noChangeAspect="1"/>
          </p:cNvSpPr>
          <p:nvPr>
            <p:ph type="sldImg"/>
          </p:nvPr>
        </p:nvSpPr>
        <p:spPr>
          <a:prstGeom prst="rect">
            <a:avLst/>
          </a:prstGeom>
        </p:spPr>
        <p:txBody>
          <a:bodyPr/>
          <a:lstStyle/>
          <a:p>
            <a:endParaRPr/>
          </a:p>
        </p:txBody>
      </p:sp>
      <p:sp>
        <p:nvSpPr>
          <p:cNvPr id="889" name="Shape 889"/>
          <p:cNvSpPr>
            <a:spLocks noGrp="1"/>
          </p:cNvSpPr>
          <p:nvPr>
            <p:ph type="body" sz="quarter" idx="1"/>
          </p:nvPr>
        </p:nvSpPr>
        <p:spPr>
          <a:prstGeom prst="rect">
            <a:avLst/>
          </a:prstGeom>
        </p:spPr>
        <p:txBody>
          <a:bodyPr/>
          <a:lstStyle>
            <a:lvl1pPr defTabSz="914400">
              <a:defRPr sz="1200">
                <a:latin typeface="Calibri"/>
                <a:ea typeface="Calibri"/>
                <a:cs typeface="Calibri"/>
                <a:sym typeface="Calibri"/>
              </a:defRPr>
            </a:lvl1pPr>
          </a:lstStyle>
          <a:p>
            <a:r>
              <a:rPr dirty="0"/>
              <a:t>Here are some example translations that are learned for a few of Indoenesian words in our test set.  We compare these against 100,000 English words, where the translation is guaranteed to be found among them.  Not a completely realistic task, but not too bad.  We are currently finding a correct translation within the top 10 for about 70% of our test words.</a:t>
            </a:r>
          </a:p>
        </p:txBody>
      </p:sp>
    </p:spTree>
    <p:extLst>
      <p:ext uri="{BB962C8B-B14F-4D97-AF65-F5344CB8AC3E}">
        <p14:creationId xmlns:p14="http://schemas.microsoft.com/office/powerpoint/2010/main" val="2867380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D1A11D-A375-4457-A95F-CB659277DCE0}" type="slidenum">
              <a:rPr lang="en-US" smtClean="0"/>
              <a:pPr/>
              <a:t>60</a:t>
            </a:fld>
            <a:endParaRPr lang="en-US"/>
          </a:p>
        </p:txBody>
      </p:sp>
    </p:spTree>
    <p:extLst>
      <p:ext uri="{BB962C8B-B14F-4D97-AF65-F5344CB8AC3E}">
        <p14:creationId xmlns:p14="http://schemas.microsoft.com/office/powerpoint/2010/main" val="1021347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Albanian, Amharic, Arabic, Armenian, </a:t>
            </a:r>
            <a:r>
              <a:rPr lang="en-US" sz="1200" dirty="0" err="1"/>
              <a:t>Asturian</a:t>
            </a:r>
            <a:r>
              <a:rPr lang="en-US" sz="1200" dirty="0"/>
              <a:t>, Azerbaijani, Basque, Belarusian, Bengali, </a:t>
            </a:r>
            <a:r>
              <a:rPr lang="en-US" sz="1200" dirty="0" err="1"/>
              <a:t>Bishnupriya</a:t>
            </a:r>
            <a:r>
              <a:rPr lang="en-US" sz="1200" dirty="0"/>
              <a:t> Manipuri, Bosnian, Breton, Bulgarian, Catalan, Cebuano, Central Bicolano, Chinese, Croatian, Czech, Danish, Dutch, Esperanto, Finnish, French, Galician, Georgian, German, Greek, Gujarati, Haitian, Hebrew, Hindi, Hungarian, Icelandic, Ilokano, Indonesian, Irish, Italian, Japanese, Javanese, Kannada, Kapampangan, Korean, Kurdish, Latvian, Lithuanian, Low Saxon, Luxembourgish, Macedonian, Malagasy, Malay, Malayalam, Marathi, Neapolitan, Nepali, </a:t>
            </a:r>
            <a:r>
              <a:rPr lang="en-US" sz="1200" dirty="0" err="1"/>
              <a:t>Newar</a:t>
            </a:r>
            <a:r>
              <a:rPr lang="en-US" sz="1200" dirty="0"/>
              <a:t> / Nepal </a:t>
            </a:r>
            <a:r>
              <a:rPr lang="en-US" sz="1200" dirty="0" err="1"/>
              <a:t>Bhasa</a:t>
            </a:r>
            <a:r>
              <a:rPr lang="en-US" sz="1200" dirty="0"/>
              <a:t>, Norwegian, Pashto, Persian, </a:t>
            </a:r>
            <a:r>
              <a:rPr lang="en-US" sz="1200" dirty="0" err="1"/>
              <a:t>Piedmontese</a:t>
            </a:r>
            <a:r>
              <a:rPr lang="en-US" sz="1200" dirty="0"/>
              <a:t>, Polish, Portuguese, Punjabi, Romanian, Russian, Serbian, Serbo-Croatian, Sicilian, Sindhi, Slovak, Slovenian, Somali, Spanish, Sundanese, Swahili, Swedish, Tagalog, Tamil, Telugu, Thai, Tibetan, Turkish, Ukrainian, Urdu, Uzbek, Vietnamese, </a:t>
            </a:r>
            <a:r>
              <a:rPr lang="en-US" sz="1200" dirty="0" err="1"/>
              <a:t>Waray-Waray</a:t>
            </a:r>
            <a:r>
              <a:rPr lang="en-US" sz="1200" dirty="0"/>
              <a:t>, Welsh, West Frisian, Wolof, Yoruba, </a:t>
            </a:r>
            <a:r>
              <a:rPr lang="en-US" sz="1200" dirty="0" err="1"/>
              <a:t>Zazaki</a:t>
            </a:r>
            <a:r>
              <a:rPr lang="en-US" sz="1200" dirty="0"/>
              <a:t> </a:t>
            </a:r>
          </a:p>
          <a:p>
            <a:endParaRPr lang="en-US" dirty="0"/>
          </a:p>
        </p:txBody>
      </p:sp>
      <p:sp>
        <p:nvSpPr>
          <p:cNvPr id="4" name="Slide Number Placeholder 3"/>
          <p:cNvSpPr>
            <a:spLocks noGrp="1"/>
          </p:cNvSpPr>
          <p:nvPr>
            <p:ph type="sldNum" sz="quarter" idx="10"/>
          </p:nvPr>
        </p:nvSpPr>
        <p:spPr/>
        <p:txBody>
          <a:bodyPr/>
          <a:lstStyle/>
          <a:p>
            <a:fld id="{26D1A11D-A375-4457-A95F-CB659277DCE0}" type="slidenum">
              <a:rPr lang="en-US" smtClean="0"/>
              <a:pPr/>
              <a:t>61</a:t>
            </a:fld>
            <a:endParaRPr lang="en-US"/>
          </a:p>
        </p:txBody>
      </p:sp>
    </p:spTree>
    <p:extLst>
      <p:ext uri="{BB962C8B-B14F-4D97-AF65-F5344CB8AC3E}">
        <p14:creationId xmlns:p14="http://schemas.microsoft.com/office/powerpoint/2010/main" val="2712316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D1A11D-A375-4457-A95F-CB659277DCE0}" type="slidenum">
              <a:rPr lang="en-US" smtClean="0"/>
              <a:pPr/>
              <a:t>62</a:t>
            </a:fld>
            <a:endParaRPr lang="en-US"/>
          </a:p>
        </p:txBody>
      </p:sp>
    </p:spTree>
    <p:extLst>
      <p:ext uri="{BB962C8B-B14F-4D97-AF65-F5344CB8AC3E}">
        <p14:creationId xmlns:p14="http://schemas.microsoft.com/office/powerpoint/2010/main" val="3856796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hape 941"/>
          <p:cNvSpPr>
            <a:spLocks noGrp="1" noRot="1" noChangeAspect="1"/>
          </p:cNvSpPr>
          <p:nvPr>
            <p:ph type="sldImg"/>
          </p:nvPr>
        </p:nvSpPr>
        <p:spPr>
          <a:prstGeom prst="rect">
            <a:avLst/>
          </a:prstGeom>
        </p:spPr>
        <p:txBody>
          <a:bodyPr/>
          <a:lstStyle/>
          <a:p>
            <a:endParaRPr/>
          </a:p>
        </p:txBody>
      </p:sp>
      <p:sp>
        <p:nvSpPr>
          <p:cNvPr id="942" name="Shape 942"/>
          <p:cNvSpPr>
            <a:spLocks noGrp="1"/>
          </p:cNvSpPr>
          <p:nvPr>
            <p:ph type="body" sz="quarter" idx="1"/>
          </p:nvPr>
        </p:nvSpPr>
        <p:spPr>
          <a:prstGeom prst="rect">
            <a:avLst/>
          </a:prstGeom>
        </p:spPr>
        <p:txBody>
          <a:bodyPr/>
          <a:lstStyle>
            <a:lvl1pPr defTabSz="914400">
              <a:defRPr sz="1200">
                <a:latin typeface="Calibri"/>
                <a:ea typeface="Calibri"/>
                <a:cs typeface="Calibri"/>
                <a:sym typeface="Calibri"/>
              </a:defRPr>
            </a:lvl1pPr>
          </a:lstStyle>
          <a:p>
            <a:r>
              <a:t>Our team has attempted this at a much, much larger scale.  We look at translation between English and 100 foreign languages.  Instead of just nouns, we attempt to translate 10,000 words in each language of all different parts of speech. We crawled Google Image search and got 35M images - which is 21 TERABYTES of data. </a:t>
            </a:r>
          </a:p>
        </p:txBody>
      </p:sp>
    </p:spTree>
    <p:extLst>
      <p:ext uri="{BB962C8B-B14F-4D97-AF65-F5344CB8AC3E}">
        <p14:creationId xmlns:p14="http://schemas.microsoft.com/office/powerpoint/2010/main" val="1870754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a:t>Previous research has attempted this, by</a:t>
            </a:r>
            <a:r>
              <a:rPr lang="en-US" baseline="0" dirty="0"/>
              <a:t> collecting images representing words in English and in foreign languages, and then  mapping them onto vectors - for instance with CNNs.  However, this past research focused only on a few high resource languages, and only attempted to discover translation of nouns.</a:t>
            </a:r>
            <a:endParaRPr lang="en-US" dirty="0"/>
          </a:p>
        </p:txBody>
      </p:sp>
    </p:spTree>
    <p:extLst>
      <p:ext uri="{BB962C8B-B14F-4D97-AF65-F5344CB8AC3E}">
        <p14:creationId xmlns:p14="http://schemas.microsoft.com/office/powerpoint/2010/main" val="228196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team has attempted</a:t>
            </a:r>
            <a:r>
              <a:rPr lang="en-US" baseline="0" dirty="0"/>
              <a:t> this at a much, much larger scale.  We look at translation between English and 100 foreign languages.  Instead of just nouns, we attempt to translate 10,000 words in each language of all different parts of speech. We crawled Google Image search and got 35M images - which is 21 TERABYTES of data. </a:t>
            </a:r>
            <a:endParaRPr lang="en-US" dirty="0"/>
          </a:p>
        </p:txBody>
      </p:sp>
    </p:spTree>
    <p:extLst>
      <p:ext uri="{BB962C8B-B14F-4D97-AF65-F5344CB8AC3E}">
        <p14:creationId xmlns:p14="http://schemas.microsoft.com/office/powerpoint/2010/main" val="2413946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top 4 English translations of the Indonesian word for cat, using just visual similarity.  </a:t>
            </a:r>
          </a:p>
        </p:txBody>
      </p:sp>
    </p:spTree>
    <p:extLst>
      <p:ext uri="{BB962C8B-B14F-4D97-AF65-F5344CB8AC3E}">
        <p14:creationId xmlns:p14="http://schemas.microsoft.com/office/powerpoint/2010/main" val="426062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qualitative evaluation for the top-10 accuracy across high and low resource </a:t>
            </a:r>
            <a:r>
              <a:rPr lang="en-US" dirty="0" err="1"/>
              <a:t>langauges</a:t>
            </a:r>
            <a:r>
              <a:rPr lang="en-US" dirty="0"/>
              <a:t>.</a:t>
            </a:r>
          </a:p>
        </p:txBody>
      </p:sp>
    </p:spTree>
    <p:extLst>
      <p:ext uri="{BB962C8B-B14F-4D97-AF65-F5344CB8AC3E}">
        <p14:creationId xmlns:p14="http://schemas.microsoft.com/office/powerpoint/2010/main" val="31829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lvl1pPr defTabSz="457200">
              <a:defRPr sz="2000"/>
            </a:lvl1pPr>
          </a:lstStyle>
          <a:p>
            <a:r>
              <a:t>Unlike translation, speech recognition is easy</a:t>
            </a:r>
          </a:p>
        </p:txBody>
      </p:sp>
    </p:spTree>
    <p:extLst>
      <p:ext uri="{BB962C8B-B14F-4D97-AF65-F5344CB8AC3E}">
        <p14:creationId xmlns:p14="http://schemas.microsoft.com/office/powerpoint/2010/main" val="3918397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both high and low resource languages, nouns and adjectives tend to translate better than verbs and adverbs.  But that’s not the whole story.  Words that are more concrete translate better than words that are more abstract. </a:t>
            </a:r>
            <a:endParaRPr lang="en-US" dirty="0"/>
          </a:p>
        </p:txBody>
      </p:sp>
    </p:spTree>
    <p:extLst>
      <p:ext uri="{BB962C8B-B14F-4D97-AF65-F5344CB8AC3E}">
        <p14:creationId xmlns:p14="http://schemas.microsoft.com/office/powerpoint/2010/main" val="1081546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 words tend to be easy to represent visually.</a:t>
            </a:r>
          </a:p>
        </p:txBody>
      </p:sp>
    </p:spTree>
    <p:extLst>
      <p:ext uri="{BB962C8B-B14F-4D97-AF65-F5344CB8AC3E}">
        <p14:creationId xmlns:p14="http://schemas.microsoft.com/office/powerpoint/2010/main" val="346848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words, not so much.</a:t>
            </a:r>
          </a:p>
        </p:txBody>
      </p:sp>
    </p:spTree>
    <p:extLst>
      <p:ext uri="{BB962C8B-B14F-4D97-AF65-F5344CB8AC3E}">
        <p14:creationId xmlns:p14="http://schemas.microsoft.com/office/powerpoint/2010/main" val="1177212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built a model to predict the concreteness of a word based on its image features.  We outperform the previous SOA for predicting</a:t>
            </a:r>
            <a:r>
              <a:rPr lang="en-US" baseline="0" dirty="0"/>
              <a:t> concreteness. </a:t>
            </a:r>
            <a:endParaRPr lang="en-US" dirty="0"/>
          </a:p>
        </p:txBody>
      </p:sp>
    </p:spTree>
    <p:extLst>
      <p:ext uri="{BB962C8B-B14F-4D97-AF65-F5344CB8AC3E}">
        <p14:creationId xmlns:p14="http://schemas.microsoft.com/office/powerpoint/2010/main" val="2759041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sort all of the vocabulary</a:t>
            </a:r>
            <a:r>
              <a:rPr lang="en-US" baseline="0" dirty="0"/>
              <a:t> by our predicted concreteness score, and then only attempt to use image features to translate the top-k% most </a:t>
            </a:r>
            <a:r>
              <a:rPr lang="en-US" baseline="0" dirty="0" err="1"/>
              <a:t>conncrete</a:t>
            </a:r>
            <a:r>
              <a:rPr lang="en-US" baseline="0" dirty="0"/>
              <a:t> words, </a:t>
            </a:r>
            <a:r>
              <a:rPr lang="en-US" baseline="0"/>
              <a:t>then we do quite well.</a:t>
            </a:r>
            <a:endParaRPr lang="en-US" dirty="0"/>
          </a:p>
        </p:txBody>
      </p:sp>
    </p:spTree>
    <p:extLst>
      <p:ext uri="{BB962C8B-B14F-4D97-AF65-F5344CB8AC3E}">
        <p14:creationId xmlns:p14="http://schemas.microsoft.com/office/powerpoint/2010/main" val="2239441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Bengali, </a:t>
            </a:r>
            <a:r>
              <a:rPr lang="en-US" dirty="0" err="1"/>
              <a:t>Bishnupriya</a:t>
            </a:r>
            <a:r>
              <a:rPr lang="en-US" dirty="0"/>
              <a:t>-Manipuri, Gujarati, Hindi, Kannada, Malayalam, Marathi, Punjabi, Tamil, Telugu</a:t>
            </a:r>
            <a:br>
              <a:rPr lang="en-US" dirty="0"/>
            </a:b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6D1A11D-A375-4457-A95F-CB659277DCE0}" type="slidenum">
              <a:rPr lang="en-US" smtClean="0"/>
              <a:pPr/>
              <a:t>79</a:t>
            </a:fld>
            <a:endParaRPr lang="en-US"/>
          </a:p>
        </p:txBody>
      </p:sp>
    </p:spTree>
    <p:extLst>
      <p:ext uri="{BB962C8B-B14F-4D97-AF65-F5344CB8AC3E}">
        <p14:creationId xmlns:p14="http://schemas.microsoft.com/office/powerpoint/2010/main" val="938006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lvl1pPr defTabSz="457200">
              <a:defRPr sz="2000"/>
            </a:lvl1pPr>
          </a:lstStyle>
          <a:p>
            <a:r>
              <a:t>Different words can be used</a:t>
            </a:r>
          </a:p>
        </p:txBody>
      </p:sp>
    </p:spTree>
    <p:extLst>
      <p:ext uri="{BB962C8B-B14F-4D97-AF65-F5344CB8AC3E}">
        <p14:creationId xmlns:p14="http://schemas.microsoft.com/office/powerpoint/2010/main" val="3048117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pPr defTabSz="457200">
              <a:defRPr sz="2000"/>
            </a:pPr>
            <a:r>
              <a:t>precision =  correct / output-length</a:t>
            </a:r>
          </a:p>
          <a:p>
            <a:pPr defTabSz="457200">
              <a:defRPr sz="2000"/>
            </a:pPr>
            <a:r>
              <a:t>recall = correct / reference-length</a:t>
            </a:r>
          </a:p>
        </p:txBody>
      </p:sp>
    </p:spTree>
    <p:extLst>
      <p:ext uri="{BB962C8B-B14F-4D97-AF65-F5344CB8AC3E}">
        <p14:creationId xmlns:p14="http://schemas.microsoft.com/office/powerpoint/2010/main" val="3042791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047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defTabSz="457200">
              <a:defRPr sz="2000"/>
            </a:pPr>
            <a:r>
              <a:t>exp = </a:t>
            </a:r>
            <a:r>
              <a:rPr sz="1200">
                <a:latin typeface="Helvetica"/>
                <a:ea typeface="Helvetica"/>
                <a:cs typeface="Helvetica"/>
                <a:sym typeface="Helvetica"/>
              </a:rPr>
              <a:t>Exponent function = e^x</a:t>
            </a:r>
          </a:p>
        </p:txBody>
      </p:sp>
    </p:spTree>
    <p:extLst>
      <p:ext uri="{BB962C8B-B14F-4D97-AF65-F5344CB8AC3E}">
        <p14:creationId xmlns:p14="http://schemas.microsoft.com/office/powerpoint/2010/main" val="3641028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a:t>
            </a:r>
            <a:r>
              <a:rPr lang="en-US" dirty="0" err="1"/>
              <a:t>Shyam</a:t>
            </a:r>
            <a:r>
              <a:rPr lang="en-US" dirty="0"/>
              <a:t> Upadhyay for many of the slides today.  </a:t>
            </a:r>
            <a:r>
              <a:rPr lang="en-US" dirty="0" err="1"/>
              <a:t>Shyam</a:t>
            </a:r>
            <a:r>
              <a:rPr lang="en-US" dirty="0"/>
              <a:t> graduated from </a:t>
            </a:r>
            <a:r>
              <a:rPr lang="en-US" dirty="0" err="1"/>
              <a:t>Upenn</a:t>
            </a:r>
            <a:r>
              <a:rPr lang="en-US" dirty="0"/>
              <a:t> in 2019 and is now working on multilingual things at Google.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Cross-lingual Models of Word Embeddings: An Empirical Comparison </a:t>
            </a:r>
            <a:r>
              <a:rPr lang="en-US" dirty="0"/>
              <a:t>by </a:t>
            </a:r>
            <a:r>
              <a:rPr lang="en-US" dirty="0" err="1"/>
              <a:t>Shyam</a:t>
            </a:r>
            <a:r>
              <a:rPr lang="en-US" dirty="0"/>
              <a:t> Upadhyay, </a:t>
            </a:r>
            <a:r>
              <a:rPr lang="en-US" dirty="0" err="1"/>
              <a:t>Manaal</a:t>
            </a:r>
            <a:r>
              <a:rPr lang="en-US" dirty="0"/>
              <a:t> </a:t>
            </a:r>
            <a:r>
              <a:rPr lang="en-US" dirty="0" err="1"/>
              <a:t>Faruqui</a:t>
            </a:r>
            <a:r>
              <a:rPr lang="en-US" dirty="0"/>
              <a:t>, Chris Dyer, Dan Roth</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94726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D1A11D-A375-4457-A95F-CB659277DCE0}" type="slidenum">
              <a:rPr lang="en-US" smtClean="0"/>
              <a:pPr/>
              <a:t>44</a:t>
            </a:fld>
            <a:endParaRPr lang="en-US"/>
          </a:p>
        </p:txBody>
      </p:sp>
    </p:spTree>
    <p:extLst>
      <p:ext uri="{BB962C8B-B14F-4D97-AF65-F5344CB8AC3E}">
        <p14:creationId xmlns:p14="http://schemas.microsoft.com/office/powerpoint/2010/main" val="1345111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677680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E29D82-27D2-45F7-ACE0-92DBF94BD05C}" type="datetime1">
              <a:rPr lang="en-US" smtClean="0"/>
              <a:pPr/>
              <a:t>4/13/20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4B13ED-57CC-4817-AFF2-A39BFC804D6C}" type="slidenum">
              <a:rPr lang="en-US" smtClean="0"/>
              <a:pPr/>
              <a:t>‹#›</a:t>
            </a:fld>
            <a:endParaRPr lang="en-US"/>
          </a:p>
        </p:txBody>
      </p:sp>
    </p:spTree>
    <p:extLst>
      <p:ext uri="{BB962C8B-B14F-4D97-AF65-F5344CB8AC3E}">
        <p14:creationId xmlns:p14="http://schemas.microsoft.com/office/powerpoint/2010/main" val="3814711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4/13/20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4/13/20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4/13/20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4/13/20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4/13/20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4/13/20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4/13/20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4/13/20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png"/><Relationship Id="rId4" Type="http://schemas.openxmlformats.org/officeDocument/2006/relationships/image" Target="../media/image26.tiff"/></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48.t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hyperlink" Target="http://www.cis.upenn.edu/~ccb/publications/learning-translations-via-matrix-completion.pdf"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ww.cis.upenn.edu/~ccb/publications/language-demographics-of-mechanical-turk.pdf"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www.cis.upenn.edu/~ccb/publications/magnitude-fast-efficient-vector-embeddings-in-python.pdf" TargetMode="External"/><Relationship Id="rId4" Type="http://schemas.openxmlformats.org/officeDocument/2006/relationships/image" Target="../media/image53.emf"/></Relationships>
</file>

<file path=ppt/slides/_rels/slide6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www.cis.upenn.edu/~ccb/publications/comparison-of-diverse-decoding-methods-from-conditional-language-models.pdf" TargetMode="External"/><Relationship Id="rId2" Type="http://schemas.openxmlformats.org/officeDocument/2006/relationships/image" Target="../media/image57.emf"/><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ti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www.cis.upenn.edu/~ccb/publications/learning-translations-via-images.pdf" TargetMode="External"/><Relationship Id="rId5" Type="http://schemas.openxmlformats.org/officeDocument/2006/relationships/hyperlink" Target="http://multilingual-images.org/" TargetMode="External"/><Relationship Id="rId4" Type="http://schemas.openxmlformats.org/officeDocument/2006/relationships/image" Target="../media/image60.ti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66.t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hyperlink" Target="http://www.cis.upenn.edu/~ccb/publications/magnitude-fast-efficient-vector-embeddings-in-python.pdf" TargetMode="External"/><Relationship Id="rId7" Type="http://schemas.openxmlformats.org/officeDocument/2006/relationships/hyperlink" Target="http://www.cis.upenn.edu/~ccb/publications/language-demographics-of-mechanical-turk.pdf" TargetMode="External"/><Relationship Id="rId2" Type="http://schemas.openxmlformats.org/officeDocument/2006/relationships/hyperlink" Target="http://www.cis.upenn.edu/~ccb/publications/comparison-of-diverse-decoding-methods-from-conditional-language-models.pdf" TargetMode="External"/><Relationship Id="rId1" Type="http://schemas.openxmlformats.org/officeDocument/2006/relationships/slideLayout" Target="../slideLayouts/slideLayout10.xml"/><Relationship Id="rId6" Type="http://schemas.openxmlformats.org/officeDocument/2006/relationships/hyperlink" Target="http://www.cis.upenn.edu/~ccb/publications/discriminative-bilingual-lexicon-induction.pdf" TargetMode="External"/><Relationship Id="rId5" Type="http://schemas.openxmlformats.org/officeDocument/2006/relationships/hyperlink" Target="http://www.cis.upenn.edu/~ccb/publications/learning-translations-via-matrix-completion.pdf" TargetMode="External"/><Relationship Id="rId4" Type="http://schemas.openxmlformats.org/officeDocument/2006/relationships/hyperlink" Target="http://www.cis.upenn.edu/~ccb/publications/learning-translations-via-images.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60179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 name="Rectangle 164">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7" name="Straight Connector 166">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9" name="Rectangle 16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Evaluating MT Quality"/>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Evaluating MT Quality</a:t>
            </a:r>
          </a:p>
        </p:txBody>
      </p:sp>
      <p:sp>
        <p:nvSpPr>
          <p:cNvPr id="173" name="Rectangle 17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8" name="Why do we want to do it?…">
            <a:extLst>
              <a:ext uri="{FF2B5EF4-FFF2-40B4-BE49-F238E27FC236}">
                <a16:creationId xmlns:a16="http://schemas.microsoft.com/office/drawing/2014/main" id="{0E04E7D0-23C1-4B66-9507-1F78F41D2524}"/>
              </a:ext>
            </a:extLst>
          </p:cNvPr>
          <p:cNvGraphicFramePr/>
          <p:nvPr>
            <p:extLst>
              <p:ext uri="{D42A27DB-BD31-4B8C-83A1-F6EECF244321}">
                <p14:modId xmlns:p14="http://schemas.microsoft.com/office/powerpoint/2010/main" val="3753987065"/>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348813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 name="Rectangle 16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 name="Rectangle 16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0" name="Straight Connector 16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2" name="Rectangle 17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 name="Human Evaluation of MT v.  Automatic Evaluation"/>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43484">
              <a:defRPr sz="7372">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Human Evaluation of MT v.  Automatic Evaluation</a:t>
            </a:r>
          </a:p>
        </p:txBody>
      </p:sp>
      <p:sp>
        <p:nvSpPr>
          <p:cNvPr id="176" name="Rectangle 17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61" name="Human evaluation is…">
            <a:extLst>
              <a:ext uri="{FF2B5EF4-FFF2-40B4-BE49-F238E27FC236}">
                <a16:creationId xmlns:a16="http://schemas.microsoft.com/office/drawing/2014/main" id="{E13AFE3B-E2EC-492F-BCF0-43443627F986}"/>
              </a:ext>
            </a:extLst>
          </p:cNvPr>
          <p:cNvGraphicFramePr/>
          <p:nvPr>
            <p:extLst>
              <p:ext uri="{D42A27DB-BD31-4B8C-83A1-F6EECF244321}">
                <p14:modId xmlns:p14="http://schemas.microsoft.com/office/powerpoint/2010/main" val="96715372"/>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67403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droppedImage.pdf" descr="droppedImage.pdf"/>
          <p:cNvPicPr>
            <a:picLocks noChangeAspect="1"/>
          </p:cNvPicPr>
          <p:nvPr/>
        </p:nvPicPr>
        <p:blipFill>
          <a:blip r:embed="rId2"/>
          <a:stretch>
            <a:fillRect/>
          </a:stretch>
        </p:blipFill>
        <p:spPr>
          <a:xfrm>
            <a:off x="-13096" y="1245573"/>
            <a:ext cx="9166860" cy="5349537"/>
          </a:xfrm>
          <a:prstGeom prst="rect">
            <a:avLst/>
          </a:prstGeom>
          <a:ln w="12700">
            <a:miter lim="400000"/>
          </a:ln>
        </p:spPr>
      </p:pic>
      <p:sp>
        <p:nvSpPr>
          <p:cNvPr id="162" name="Circle"/>
          <p:cNvSpPr/>
          <p:nvPr/>
        </p:nvSpPr>
        <p:spPr>
          <a:xfrm>
            <a:off x="6617970" y="5143500"/>
            <a:ext cx="137161" cy="137160"/>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163" name="Circle"/>
          <p:cNvSpPr/>
          <p:nvPr/>
        </p:nvSpPr>
        <p:spPr>
          <a:xfrm>
            <a:off x="7155180" y="440055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164" name="Circle"/>
          <p:cNvSpPr/>
          <p:nvPr/>
        </p:nvSpPr>
        <p:spPr>
          <a:xfrm>
            <a:off x="7635240" y="365760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165" name="Circle"/>
          <p:cNvSpPr/>
          <p:nvPr/>
        </p:nvSpPr>
        <p:spPr>
          <a:xfrm>
            <a:off x="8149590" y="587502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166" name="Circle"/>
          <p:cNvSpPr/>
          <p:nvPr/>
        </p:nvSpPr>
        <p:spPr>
          <a:xfrm>
            <a:off x="8652510" y="292608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3" name="Title 2">
            <a:extLst>
              <a:ext uri="{FF2B5EF4-FFF2-40B4-BE49-F238E27FC236}">
                <a16:creationId xmlns:a16="http://schemas.microsoft.com/office/drawing/2014/main" id="{9E6D999B-05D1-744A-862B-67CED1846C97}"/>
              </a:ext>
            </a:extLst>
          </p:cNvPr>
          <p:cNvSpPr>
            <a:spLocks noGrp="1"/>
          </p:cNvSpPr>
          <p:nvPr>
            <p:ph type="title"/>
          </p:nvPr>
        </p:nvSpPr>
        <p:spPr/>
        <p:txBody>
          <a:bodyPr anchor="t"/>
          <a:lstStyle/>
          <a:p>
            <a:r>
              <a:rPr lang="en-US" dirty="0"/>
              <a:t>Manual Evaluation</a:t>
            </a:r>
          </a:p>
        </p:txBody>
      </p:sp>
    </p:spTree>
    <p:extLst>
      <p:ext uri="{BB962C8B-B14F-4D97-AF65-F5344CB8AC3E}">
        <p14:creationId xmlns:p14="http://schemas.microsoft.com/office/powerpoint/2010/main" val="201572774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Abs val="0"/>
                                  </p:iterate>
                                  <p:childTnLst>
                                    <p:set>
                                      <p:cBhvr>
                                        <p:cTn id="6" fill="hold"/>
                                        <p:tgtEl>
                                          <p:spTgt spid="162"/>
                                        </p:tgtEl>
                                        <p:attrNameLst>
                                          <p:attrName>style.visibility</p:attrName>
                                        </p:attrNameLst>
                                      </p:cBhvr>
                                      <p:to>
                                        <p:strVal val="visible"/>
                                      </p:to>
                                    </p:set>
                                    <p:anim calcmode="lin" valueType="num">
                                      <p:cBhvr>
                                        <p:cTn id="7" dur="1500" fill="hold"/>
                                        <p:tgtEl>
                                          <p:spTgt spid="162"/>
                                        </p:tgtEl>
                                        <p:attrNameLst>
                                          <p:attrName>ppt_w</p:attrName>
                                        </p:attrNameLst>
                                      </p:cBhvr>
                                      <p:tavLst>
                                        <p:tav tm="0">
                                          <p:val>
                                            <p:strVal val="4*#ppt_w"/>
                                          </p:val>
                                        </p:tav>
                                        <p:tav tm="100000">
                                          <p:val>
                                            <p:strVal val="#ppt_w"/>
                                          </p:val>
                                        </p:tav>
                                      </p:tavLst>
                                    </p:anim>
                                    <p:anim calcmode="lin" valueType="num">
                                      <p:cBhvr>
                                        <p:cTn id="8" dur="1500" fill="hold"/>
                                        <p:tgtEl>
                                          <p:spTgt spid="162"/>
                                        </p:tgtEl>
                                        <p:attrNameLst>
                                          <p:attrName>ppt_h</p:attrName>
                                        </p:attrNameLst>
                                      </p:cBhvr>
                                      <p:tavLst>
                                        <p:tav tm="0">
                                          <p:val>
                                            <p:strVal val="4*#ppt_h"/>
                                          </p:val>
                                        </p:tav>
                                        <p:tav tm="100000">
                                          <p:val>
                                            <p:strVal val="#ppt_h"/>
                                          </p:val>
                                        </p:tav>
                                      </p:tavLst>
                                    </p:anim>
                                  </p:childTnLst>
                                </p:cTn>
                              </p:par>
                            </p:childTnLst>
                          </p:cTn>
                        </p:par>
                        <p:par>
                          <p:cTn id="9" fill="hold">
                            <p:stCondLst>
                              <p:cond delay="1500"/>
                            </p:stCondLst>
                            <p:childTnLst>
                              <p:par>
                                <p:cTn id="10" presetID="23" presetClass="entr" presetSubtype="32" fill="hold" grpId="0" nodeType="afterEffect">
                                  <p:stCondLst>
                                    <p:cond delay="0"/>
                                  </p:stCondLst>
                                  <p:iterate type="lt">
                                    <p:tmAbs val="0"/>
                                  </p:iterate>
                                  <p:childTnLst>
                                    <p:set>
                                      <p:cBhvr>
                                        <p:cTn id="11" fill="hold"/>
                                        <p:tgtEl>
                                          <p:spTgt spid="163"/>
                                        </p:tgtEl>
                                        <p:attrNameLst>
                                          <p:attrName>style.visibility</p:attrName>
                                        </p:attrNameLst>
                                      </p:cBhvr>
                                      <p:to>
                                        <p:strVal val="visible"/>
                                      </p:to>
                                    </p:set>
                                    <p:anim calcmode="lin" valueType="num">
                                      <p:cBhvr>
                                        <p:cTn id="12" dur="1500" fill="hold"/>
                                        <p:tgtEl>
                                          <p:spTgt spid="163"/>
                                        </p:tgtEl>
                                        <p:attrNameLst>
                                          <p:attrName>ppt_w</p:attrName>
                                        </p:attrNameLst>
                                      </p:cBhvr>
                                      <p:tavLst>
                                        <p:tav tm="0">
                                          <p:val>
                                            <p:strVal val="4*#ppt_w"/>
                                          </p:val>
                                        </p:tav>
                                        <p:tav tm="100000">
                                          <p:val>
                                            <p:strVal val="#ppt_w"/>
                                          </p:val>
                                        </p:tav>
                                      </p:tavLst>
                                    </p:anim>
                                    <p:anim calcmode="lin" valueType="num">
                                      <p:cBhvr>
                                        <p:cTn id="13" dur="1500" fill="hold"/>
                                        <p:tgtEl>
                                          <p:spTgt spid="163"/>
                                        </p:tgtEl>
                                        <p:attrNameLst>
                                          <p:attrName>ppt_h</p:attrName>
                                        </p:attrNameLst>
                                      </p:cBhvr>
                                      <p:tavLst>
                                        <p:tav tm="0">
                                          <p:val>
                                            <p:strVal val="4*#ppt_h"/>
                                          </p:val>
                                        </p:tav>
                                        <p:tav tm="100000">
                                          <p:val>
                                            <p:strVal val="#ppt_h"/>
                                          </p:val>
                                        </p:tav>
                                      </p:tavLst>
                                    </p:anim>
                                  </p:childTnLst>
                                </p:cTn>
                              </p:par>
                            </p:childTnLst>
                          </p:cTn>
                        </p:par>
                        <p:par>
                          <p:cTn id="14" fill="hold">
                            <p:stCondLst>
                              <p:cond delay="3000"/>
                            </p:stCondLst>
                            <p:childTnLst>
                              <p:par>
                                <p:cTn id="15" presetID="23" presetClass="entr" presetSubtype="32" fill="hold" grpId="0" nodeType="afterEffect">
                                  <p:stCondLst>
                                    <p:cond delay="0"/>
                                  </p:stCondLst>
                                  <p:iterate type="lt">
                                    <p:tmAbs val="0"/>
                                  </p:iterate>
                                  <p:childTnLst>
                                    <p:set>
                                      <p:cBhvr>
                                        <p:cTn id="16" fill="hold"/>
                                        <p:tgtEl>
                                          <p:spTgt spid="164"/>
                                        </p:tgtEl>
                                        <p:attrNameLst>
                                          <p:attrName>style.visibility</p:attrName>
                                        </p:attrNameLst>
                                      </p:cBhvr>
                                      <p:to>
                                        <p:strVal val="visible"/>
                                      </p:to>
                                    </p:set>
                                    <p:anim calcmode="lin" valueType="num">
                                      <p:cBhvr>
                                        <p:cTn id="17" dur="750" fill="hold"/>
                                        <p:tgtEl>
                                          <p:spTgt spid="164"/>
                                        </p:tgtEl>
                                        <p:attrNameLst>
                                          <p:attrName>ppt_w</p:attrName>
                                        </p:attrNameLst>
                                      </p:cBhvr>
                                      <p:tavLst>
                                        <p:tav tm="0">
                                          <p:val>
                                            <p:strVal val="4*#ppt_w"/>
                                          </p:val>
                                        </p:tav>
                                        <p:tav tm="100000">
                                          <p:val>
                                            <p:strVal val="#ppt_w"/>
                                          </p:val>
                                        </p:tav>
                                      </p:tavLst>
                                    </p:anim>
                                    <p:anim calcmode="lin" valueType="num">
                                      <p:cBhvr>
                                        <p:cTn id="18" dur="750" fill="hold"/>
                                        <p:tgtEl>
                                          <p:spTgt spid="164"/>
                                        </p:tgtEl>
                                        <p:attrNameLst>
                                          <p:attrName>ppt_h</p:attrName>
                                        </p:attrNameLst>
                                      </p:cBhvr>
                                      <p:tavLst>
                                        <p:tav tm="0">
                                          <p:val>
                                            <p:strVal val="4*#ppt_h"/>
                                          </p:val>
                                        </p:tav>
                                        <p:tav tm="100000">
                                          <p:val>
                                            <p:strVal val="#ppt_h"/>
                                          </p:val>
                                        </p:tav>
                                      </p:tavLst>
                                    </p:anim>
                                  </p:childTnLst>
                                </p:cTn>
                              </p:par>
                            </p:childTnLst>
                          </p:cTn>
                        </p:par>
                        <p:par>
                          <p:cTn id="19" fill="hold">
                            <p:stCondLst>
                              <p:cond delay="3750"/>
                            </p:stCondLst>
                            <p:childTnLst>
                              <p:par>
                                <p:cTn id="20" presetID="23" presetClass="entr" presetSubtype="32" fill="hold" grpId="0" nodeType="afterEffect">
                                  <p:stCondLst>
                                    <p:cond delay="0"/>
                                  </p:stCondLst>
                                  <p:iterate type="lt">
                                    <p:tmAbs val="0"/>
                                  </p:iterate>
                                  <p:childTnLst>
                                    <p:set>
                                      <p:cBhvr>
                                        <p:cTn id="21" fill="hold"/>
                                        <p:tgtEl>
                                          <p:spTgt spid="165"/>
                                        </p:tgtEl>
                                        <p:attrNameLst>
                                          <p:attrName>style.visibility</p:attrName>
                                        </p:attrNameLst>
                                      </p:cBhvr>
                                      <p:to>
                                        <p:strVal val="visible"/>
                                      </p:to>
                                    </p:set>
                                    <p:anim calcmode="lin" valueType="num">
                                      <p:cBhvr>
                                        <p:cTn id="22" dur="500" fill="hold"/>
                                        <p:tgtEl>
                                          <p:spTgt spid="165"/>
                                        </p:tgtEl>
                                        <p:attrNameLst>
                                          <p:attrName>ppt_w</p:attrName>
                                        </p:attrNameLst>
                                      </p:cBhvr>
                                      <p:tavLst>
                                        <p:tav tm="0">
                                          <p:val>
                                            <p:strVal val="4*#ppt_w"/>
                                          </p:val>
                                        </p:tav>
                                        <p:tav tm="100000">
                                          <p:val>
                                            <p:strVal val="#ppt_w"/>
                                          </p:val>
                                        </p:tav>
                                      </p:tavLst>
                                    </p:anim>
                                    <p:anim calcmode="lin" valueType="num">
                                      <p:cBhvr>
                                        <p:cTn id="23" dur="500" fill="hold"/>
                                        <p:tgtEl>
                                          <p:spTgt spid="165"/>
                                        </p:tgtEl>
                                        <p:attrNameLst>
                                          <p:attrName>ppt_h</p:attrName>
                                        </p:attrNameLst>
                                      </p:cBhvr>
                                      <p:tavLst>
                                        <p:tav tm="0">
                                          <p:val>
                                            <p:strVal val="4*#ppt_h"/>
                                          </p:val>
                                        </p:tav>
                                        <p:tav tm="100000">
                                          <p:val>
                                            <p:strVal val="#ppt_h"/>
                                          </p:val>
                                        </p:tav>
                                      </p:tavLst>
                                    </p:anim>
                                  </p:childTnLst>
                                </p:cTn>
                              </p:par>
                            </p:childTnLst>
                          </p:cTn>
                        </p:par>
                        <p:par>
                          <p:cTn id="24" fill="hold">
                            <p:stCondLst>
                              <p:cond delay="4250"/>
                            </p:stCondLst>
                            <p:childTnLst>
                              <p:par>
                                <p:cTn id="25" presetID="23" presetClass="entr" presetSubtype="32" fill="hold" grpId="0" nodeType="afterEffect">
                                  <p:stCondLst>
                                    <p:cond delay="0"/>
                                  </p:stCondLst>
                                  <p:iterate type="lt">
                                    <p:tmAbs val="0"/>
                                  </p:iterate>
                                  <p:childTnLst>
                                    <p:set>
                                      <p:cBhvr>
                                        <p:cTn id="26" fill="hold"/>
                                        <p:tgtEl>
                                          <p:spTgt spid="166"/>
                                        </p:tgtEl>
                                        <p:attrNameLst>
                                          <p:attrName>style.visibility</p:attrName>
                                        </p:attrNameLst>
                                      </p:cBhvr>
                                      <p:to>
                                        <p:strVal val="visible"/>
                                      </p:to>
                                    </p:set>
                                    <p:anim calcmode="lin" valueType="num">
                                      <p:cBhvr>
                                        <p:cTn id="27" dur="250" fill="hold"/>
                                        <p:tgtEl>
                                          <p:spTgt spid="166"/>
                                        </p:tgtEl>
                                        <p:attrNameLst>
                                          <p:attrName>ppt_w</p:attrName>
                                        </p:attrNameLst>
                                      </p:cBhvr>
                                      <p:tavLst>
                                        <p:tav tm="0">
                                          <p:val>
                                            <p:strVal val="4*#ppt_w"/>
                                          </p:val>
                                        </p:tav>
                                        <p:tav tm="100000">
                                          <p:val>
                                            <p:strVal val="#ppt_w"/>
                                          </p:val>
                                        </p:tav>
                                      </p:tavLst>
                                    </p:anim>
                                    <p:anim calcmode="lin" valueType="num">
                                      <p:cBhvr>
                                        <p:cTn id="28" dur="250" fill="hold"/>
                                        <p:tgtEl>
                                          <p:spTgt spid="16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advAuto="0"/>
      <p:bldP spid="163" grpId="0" animBg="1" advAuto="0"/>
      <p:bldP spid="164" grpId="0" animBg="1" advAuto="0"/>
      <p:bldP spid="165" grpId="0" animBg="1" advAuto="0"/>
      <p:bldP spid="16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3" name="Rectangle 112">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5" name="Straight Connector 114">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7" name="Rectangle 116">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 name="Goals for…"/>
          <p:cNvSpPr txBox="1">
            <a:spLocks noGrp="1"/>
          </p:cNvSpPr>
          <p:nvPr>
            <p:ph type="title"/>
          </p:nvPr>
        </p:nvSpPr>
        <p:spPr>
          <a:xfrm>
            <a:off x="369277" y="605896"/>
            <a:ext cx="2313633" cy="5646208"/>
          </a:xfrm>
          <a:prstGeom prst="rect">
            <a:avLst/>
          </a:prstGeom>
        </p:spPr>
        <p:txBody>
          <a:bodyPr vert="horz" lIns="91440" tIns="45720" rIns="91440" bIns="45720" rtlCol="0" anchor="ctr">
            <a:normAutofit/>
          </a:bodyPr>
          <a:lstStyle/>
          <a:p>
            <a:pPr>
              <a:defRPr sz="7600">
                <a:solidFill>
                  <a:srgbClr val="126EB2"/>
                </a:solidFill>
                <a:latin typeface="Helvetica"/>
                <a:ea typeface="Helvetica"/>
                <a:cs typeface="Helvetica"/>
                <a:sym typeface="Helvetica"/>
              </a:defRPr>
            </a:pPr>
            <a:r>
              <a:rPr lang="en-US" sz="3100" dirty="0">
                <a:solidFill>
                  <a:srgbClr val="FFFFFF"/>
                </a:solidFill>
              </a:rPr>
              <a:t>Goals for </a:t>
            </a:r>
          </a:p>
          <a:p>
            <a:pPr>
              <a:defRPr sz="7600">
                <a:solidFill>
                  <a:srgbClr val="126EB2"/>
                </a:solidFill>
                <a:latin typeface="Helvetica"/>
                <a:ea typeface="Helvetica"/>
                <a:cs typeface="Helvetica"/>
                <a:sym typeface="Helvetica"/>
              </a:defRPr>
            </a:pPr>
            <a:r>
              <a:rPr lang="en-US" sz="3100" dirty="0">
                <a:solidFill>
                  <a:srgbClr val="FFFFFF"/>
                </a:solidFill>
              </a:rPr>
              <a:t>Automatic Evaluation</a:t>
            </a:r>
          </a:p>
        </p:txBody>
      </p:sp>
      <p:sp>
        <p:nvSpPr>
          <p:cNvPr id="121" name="Rectangle 120">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 name="No cost evaluation for incremental changes…"/>
          <p:cNvSpPr txBox="1">
            <a:spLocks noGrp="1"/>
          </p:cNvSpPr>
          <p:nvPr>
            <p:ph type="body" idx="1"/>
          </p:nvPr>
        </p:nvSpPr>
        <p:spPr>
          <a:xfrm>
            <a:off x="3556512" y="605896"/>
            <a:ext cx="4810247" cy="5646208"/>
          </a:xfrm>
          <a:prstGeom prst="rect">
            <a:avLst/>
          </a:prstGeom>
        </p:spPr>
        <p:txBody>
          <a:bodyPr vert="horz" lIns="0" tIns="45720" rIns="0" bIns="45720" rtlCol="0" anchor="ctr">
            <a:normAutofit/>
          </a:bodyPr>
          <a:lstStyle/>
          <a:p>
            <a:pPr marL="569247" indent="-390660">
              <a:spcBef>
                <a:spcPts val="773"/>
              </a:spcBef>
              <a:defRPr sz="4000"/>
            </a:pPr>
            <a:r>
              <a:rPr lang="en-US" sz="3100"/>
              <a:t>No cost evaluation for incremental changes</a:t>
            </a:r>
          </a:p>
          <a:p>
            <a:pPr marL="569247" indent="-390660">
              <a:spcBef>
                <a:spcPts val="773"/>
              </a:spcBef>
              <a:defRPr sz="4000"/>
            </a:pPr>
            <a:r>
              <a:rPr lang="en-US" sz="3100"/>
              <a:t>Ability to rank systems</a:t>
            </a:r>
          </a:p>
          <a:p>
            <a:pPr marL="569247" indent="-390660">
              <a:spcBef>
                <a:spcPts val="773"/>
              </a:spcBef>
              <a:defRPr sz="4000"/>
            </a:pPr>
            <a:r>
              <a:rPr lang="en-US" sz="3100"/>
              <a:t>Ability to identify which sentences we're doing poorly on,  and categorize errors</a:t>
            </a:r>
          </a:p>
          <a:p>
            <a:pPr marL="569247" indent="-390660">
              <a:spcBef>
                <a:spcPts val="773"/>
              </a:spcBef>
              <a:defRPr sz="4000"/>
            </a:pPr>
            <a:r>
              <a:rPr lang="en-US" sz="3100"/>
              <a:t>Correlation with human judgments</a:t>
            </a:r>
          </a:p>
          <a:p>
            <a:pPr marL="569247" indent="-390660">
              <a:spcBef>
                <a:spcPts val="773"/>
              </a:spcBef>
              <a:defRPr sz="4000"/>
            </a:pPr>
            <a:r>
              <a:rPr lang="en-US" sz="3100"/>
              <a:t>Interpretability of the score</a:t>
            </a:r>
          </a:p>
        </p:txBody>
      </p:sp>
    </p:spTree>
    <p:extLst>
      <p:ext uri="{BB962C8B-B14F-4D97-AF65-F5344CB8AC3E}">
        <p14:creationId xmlns:p14="http://schemas.microsoft.com/office/powerpoint/2010/main" val="373276990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 name="Rectangle 11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 name="Rectangle 11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9" name="Straight Connector 11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0" name="Rectangle 12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1" name="Rectangle 12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 name="Methodology"/>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Methodology</a:t>
            </a:r>
          </a:p>
        </p:txBody>
      </p:sp>
      <p:sp>
        <p:nvSpPr>
          <p:cNvPr id="182" name="Rectangle 12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3" name="Comparison against reference translations…">
            <a:extLst>
              <a:ext uri="{FF2B5EF4-FFF2-40B4-BE49-F238E27FC236}">
                <a16:creationId xmlns:a16="http://schemas.microsoft.com/office/drawing/2014/main" id="{8348B39B-B934-4F6C-94BC-4B157A699679}"/>
              </a:ext>
            </a:extLst>
          </p:cNvPr>
          <p:cNvGraphicFramePr/>
          <p:nvPr>
            <p:extLst>
              <p:ext uri="{D42A27DB-BD31-4B8C-83A1-F6EECF244321}">
                <p14:modId xmlns:p14="http://schemas.microsoft.com/office/powerpoint/2010/main" val="2827286183"/>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460029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 name="Rectangle 182">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 name="Rectangle 184">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7" name="Straight Connector 186">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9" name="Rectangle 18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 name="Word Error Rate"/>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Word Error Rate</a:t>
            </a:r>
          </a:p>
        </p:txBody>
      </p:sp>
      <p:sp>
        <p:nvSpPr>
          <p:cNvPr id="193" name="Rectangle 19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78" name="Levenshtein Distance (also &quot;edit distance&quot;)…">
            <a:extLst>
              <a:ext uri="{FF2B5EF4-FFF2-40B4-BE49-F238E27FC236}">
                <a16:creationId xmlns:a16="http://schemas.microsoft.com/office/drawing/2014/main" id="{AA482D17-7034-439B-803F-C6A0B78CB20C}"/>
              </a:ext>
            </a:extLst>
          </p:cNvPr>
          <p:cNvGraphicFramePr/>
          <p:nvPr>
            <p:extLst>
              <p:ext uri="{D42A27DB-BD31-4B8C-83A1-F6EECF244321}">
                <p14:modId xmlns:p14="http://schemas.microsoft.com/office/powerpoint/2010/main" val="2068898991"/>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809872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 name="Rectangle 203">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6" name="Rectangle 205">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8" name="Straight Connector 207">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3" name="Problems with WER"/>
          <p:cNvSpPr txBox="1">
            <a:spLocks noGrp="1"/>
          </p:cNvSpPr>
          <p:nvPr>
            <p:ph type="title"/>
          </p:nvPr>
        </p:nvSpPr>
        <p:spPr>
          <a:xfrm>
            <a:off x="822960" y="286603"/>
            <a:ext cx="7543800" cy="1450757"/>
          </a:xfrm>
          <a:prstGeom prst="rect">
            <a:avLst/>
          </a:prstGeom>
        </p:spPr>
        <p:txBody>
          <a:bodyPr vert="horz" lIns="91440" tIns="45720" rIns="91440" bIns="45720" rtlCol="0" anchor="b">
            <a:normAutofit/>
          </a:bodyPr>
          <a:lstStyle>
            <a:lvl1pPr defTabSz="457200">
              <a:defRPr sz="7600">
                <a:solidFill>
                  <a:srgbClr val="126EB2"/>
                </a:solidFill>
                <a:latin typeface="Helvetica"/>
                <a:ea typeface="Helvetica"/>
                <a:cs typeface="Helvetica"/>
                <a:sym typeface="Helvetica"/>
              </a:defRPr>
            </a:lvl1pPr>
          </a:lstStyle>
          <a:p>
            <a:pPr defTabSz="914400"/>
            <a:r>
              <a:rPr lang="en-US" sz="4800">
                <a:solidFill>
                  <a:schemeClr val="tx1">
                    <a:lumMod val="75000"/>
                    <a:lumOff val="25000"/>
                  </a:schemeClr>
                </a:solidFill>
                <a:latin typeface="+mj-lt"/>
                <a:ea typeface="+mj-ea"/>
                <a:cs typeface="+mj-cs"/>
              </a:rPr>
              <a:t>Problems with WER</a:t>
            </a:r>
          </a:p>
        </p:txBody>
      </p:sp>
      <p:graphicFrame>
        <p:nvGraphicFramePr>
          <p:cNvPr id="186" name="Unlike speech recognition we don't have the assumption of…">
            <a:extLst>
              <a:ext uri="{FF2B5EF4-FFF2-40B4-BE49-F238E27FC236}">
                <a16:creationId xmlns:a16="http://schemas.microsoft.com/office/drawing/2014/main" id="{B0348298-CD5B-4A51-BBA8-A9184FBCFE22}"/>
              </a:ext>
            </a:extLst>
          </p:cNvPr>
          <p:cNvGraphicFramePr/>
          <p:nvPr>
            <p:extLst>
              <p:ext uri="{D42A27DB-BD31-4B8C-83A1-F6EECF244321}">
                <p14:modId xmlns:p14="http://schemas.microsoft.com/office/powerpoint/2010/main" val="2589672476"/>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581183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4" name="Rectangle 203">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6" name="Straight Connector 205">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8" name="Rectangle 207">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a:t>
            </a:r>
          </a:p>
        </p:txBody>
      </p:sp>
      <p:sp>
        <p:nvSpPr>
          <p:cNvPr id="194" name="Solutions"/>
          <p:cNvSpPr txBox="1">
            <a:spLocks noGrp="1"/>
          </p:cNvSpPr>
          <p:nvPr>
            <p:ph type="title"/>
          </p:nvPr>
        </p:nvSpPr>
        <p:spPr>
          <a:xfrm>
            <a:off x="822960" y="4844374"/>
            <a:ext cx="7543800" cy="1188995"/>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algn="ctr" defTabSz="914400"/>
            <a:r>
              <a:rPr lang="en-US" sz="4800">
                <a:solidFill>
                  <a:schemeClr val="tx1">
                    <a:lumMod val="75000"/>
                    <a:lumOff val="25000"/>
                  </a:schemeClr>
                </a:solidFill>
                <a:latin typeface="+mj-lt"/>
                <a:ea typeface="+mj-ea"/>
                <a:cs typeface="+mj-cs"/>
              </a:rPr>
              <a:t>Solutions</a:t>
            </a:r>
          </a:p>
        </p:txBody>
      </p:sp>
      <p:graphicFrame>
        <p:nvGraphicFramePr>
          <p:cNvPr id="197" name="Compare against lots of test sentences…">
            <a:extLst>
              <a:ext uri="{FF2B5EF4-FFF2-40B4-BE49-F238E27FC236}">
                <a16:creationId xmlns:a16="http://schemas.microsoft.com/office/drawing/2014/main" id="{BD2BFE14-7AA4-421F-A878-6709305ED02C}"/>
              </a:ext>
            </a:extLst>
          </p:cNvPr>
          <p:cNvGraphicFramePr/>
          <p:nvPr>
            <p:extLst>
              <p:ext uri="{D42A27DB-BD31-4B8C-83A1-F6EECF244321}">
                <p14:modId xmlns:p14="http://schemas.microsoft.com/office/powerpoint/2010/main" val="2879009950"/>
              </p:ext>
            </p:extLst>
          </p:nvPr>
        </p:nvGraphicFramePr>
        <p:xfrm>
          <a:off x="777239" y="680936"/>
          <a:ext cx="7589521" cy="3765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350492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0" name="Straight Connector 8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2" name="Rectangle 9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 name="BLEU"/>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BLEU</a:t>
            </a:r>
          </a:p>
        </p:txBody>
      </p:sp>
      <p:sp>
        <p:nvSpPr>
          <p:cNvPr id="96" name="Rectangle 9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0" name="BiLingual Evaluation Understudy…">
            <a:extLst>
              <a:ext uri="{FF2B5EF4-FFF2-40B4-BE49-F238E27FC236}">
                <a16:creationId xmlns:a16="http://schemas.microsoft.com/office/drawing/2014/main" id="{2E0156D6-9C48-4AA0-8468-7D88561D2503}"/>
              </a:ext>
            </a:extLst>
          </p:cNvPr>
          <p:cNvGraphicFramePr/>
          <p:nvPr>
            <p:extLst>
              <p:ext uri="{D42A27DB-BD31-4B8C-83A1-F6EECF244321}">
                <p14:modId xmlns:p14="http://schemas.microsoft.com/office/powerpoint/2010/main" val="3119288267"/>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2738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2" name="Straight Connector 8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4" name="Rectangle 8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 name="Multiple references"/>
          <p:cNvSpPr txBox="1">
            <a:spLocks noGrp="1"/>
          </p:cNvSpPr>
          <p:nvPr>
            <p:ph type="title"/>
          </p:nvPr>
        </p:nvSpPr>
        <p:spPr>
          <a:xfrm>
            <a:off x="798897" y="5120640"/>
            <a:ext cx="7543800" cy="822960"/>
          </a:xfrm>
          <a:prstGeom prst="rect">
            <a:avLst/>
          </a:prstGeom>
        </p:spPr>
        <p:txBody>
          <a:bodyPr vert="horz" lIns="91440" tIns="45720" rIns="91440" bIns="45720" rtlCol="0" anchor="b">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Multiple references</a:t>
            </a:r>
          </a:p>
        </p:txBody>
      </p:sp>
      <p:sp>
        <p:nvSpPr>
          <p:cNvPr id="88" name="Rectangle 8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1" name="Table"/>
          <p:cNvGraphicFramePr/>
          <p:nvPr>
            <p:extLst>
              <p:ext uri="{D42A27DB-BD31-4B8C-83A1-F6EECF244321}">
                <p14:modId xmlns:p14="http://schemas.microsoft.com/office/powerpoint/2010/main" val="4074291459"/>
              </p:ext>
            </p:extLst>
          </p:nvPr>
        </p:nvGraphicFramePr>
        <p:xfrm>
          <a:off x="875491" y="690350"/>
          <a:ext cx="7393843" cy="3524962"/>
        </p:xfrm>
        <a:graphic>
          <a:graphicData uri="http://schemas.openxmlformats.org/drawingml/2006/table">
            <a:tbl>
              <a:tblPr firstRow="1" bandRow="1"/>
              <a:tblGrid>
                <a:gridCol w="1242485">
                  <a:extLst>
                    <a:ext uri="{9D8B030D-6E8A-4147-A177-3AD203B41FA5}">
                      <a16:colId xmlns:a16="http://schemas.microsoft.com/office/drawing/2014/main" val="20000"/>
                    </a:ext>
                  </a:extLst>
                </a:gridCol>
                <a:gridCol w="6151358">
                  <a:extLst>
                    <a:ext uri="{9D8B030D-6E8A-4147-A177-3AD203B41FA5}">
                      <a16:colId xmlns:a16="http://schemas.microsoft.com/office/drawing/2014/main" val="20001"/>
                    </a:ext>
                  </a:extLst>
                </a:gridCol>
              </a:tblGrid>
              <a:tr h="716220">
                <a:tc>
                  <a:txBody>
                    <a:bodyPr/>
                    <a:lstStyle/>
                    <a:p>
                      <a:pPr defTabSz="914400">
                        <a:tabLst>
                          <a:tab pos="914400" algn="l"/>
                        </a:tabLst>
                      </a:pPr>
                      <a:r>
                        <a:rPr sz="3300"/>
                        <a:t>Ref 1</a:t>
                      </a:r>
                    </a:p>
                  </a:txBody>
                  <a:tcPr marL="27626" marR="27626" marT="27626" marB="27626" anchor="ctr" horzOverflow="overflow"/>
                </a:tc>
                <a:tc>
                  <a:txBody>
                    <a:bodyPr/>
                    <a:lstStyle/>
                    <a:p>
                      <a:pPr algn="l" defTabSz="914400">
                        <a:spcBef>
                          <a:spcPts val="1200"/>
                        </a:spcBef>
                        <a:tabLst>
                          <a:tab pos="914400" algn="l"/>
                        </a:tabLst>
                      </a:pPr>
                      <a:r>
                        <a:rPr sz="2200">
                          <a:latin typeface="Times Roman"/>
                          <a:ea typeface="Times Roman"/>
                          <a:cs typeface="Times Roman"/>
                          <a:sym typeface="Times Roman"/>
                        </a:rPr>
                        <a:t>Orejuela appeared calm as he was led to the American plane which will take him to Miami, Florida.</a:t>
                      </a:r>
                    </a:p>
                  </a:txBody>
                  <a:tcPr marL="9209" marR="9209" marT="9209" marB="9209" anchor="ctr" horzOverflow="overflow"/>
                </a:tc>
                <a:extLst>
                  <a:ext uri="{0D108BD9-81ED-4DB2-BD59-A6C34878D82A}">
                    <a16:rowId xmlns:a16="http://schemas.microsoft.com/office/drawing/2014/main" val="10000"/>
                  </a:ext>
                </a:extLst>
              </a:tr>
              <a:tr h="716220">
                <a:tc>
                  <a:txBody>
                    <a:bodyPr/>
                    <a:lstStyle/>
                    <a:p>
                      <a:pPr defTabSz="914400">
                        <a:tabLst>
                          <a:tab pos="914400" algn="l"/>
                        </a:tabLst>
                      </a:pPr>
                      <a:r>
                        <a:rPr sz="3300"/>
                        <a:t>Ref 2</a:t>
                      </a:r>
                    </a:p>
                  </a:txBody>
                  <a:tcPr marL="27626" marR="27626" marT="27626" marB="27626" anchor="ctr" horzOverflow="overflow"/>
                </a:tc>
                <a:tc>
                  <a:txBody>
                    <a:bodyPr/>
                    <a:lstStyle/>
                    <a:p>
                      <a:pPr algn="l" defTabSz="914400">
                        <a:spcBef>
                          <a:spcPts val="1200"/>
                        </a:spcBef>
                        <a:tabLst>
                          <a:tab pos="914400" algn="l"/>
                        </a:tabLst>
                      </a:pPr>
                      <a:r>
                        <a:rPr sz="2200">
                          <a:latin typeface="Times Roman"/>
                          <a:ea typeface="Times Roman"/>
                          <a:cs typeface="Times Roman"/>
                          <a:sym typeface="Times Roman"/>
                        </a:rPr>
                        <a:t>Orejuela appeared calm while being escorted to the plane that would take him to Miami, Florida.</a:t>
                      </a:r>
                    </a:p>
                  </a:txBody>
                  <a:tcPr marL="9209" marR="9209" marT="9209" marB="9209" anchor="ctr" horzOverflow="overflow">
                    <a:solidFill>
                      <a:srgbClr val="EBEBEB"/>
                    </a:solidFill>
                  </a:tcPr>
                </a:tc>
                <a:extLst>
                  <a:ext uri="{0D108BD9-81ED-4DB2-BD59-A6C34878D82A}">
                    <a16:rowId xmlns:a16="http://schemas.microsoft.com/office/drawing/2014/main" val="10001"/>
                  </a:ext>
                </a:extLst>
              </a:tr>
              <a:tr h="1046261">
                <a:tc>
                  <a:txBody>
                    <a:bodyPr/>
                    <a:lstStyle/>
                    <a:p>
                      <a:pPr defTabSz="914400">
                        <a:tabLst>
                          <a:tab pos="914400" algn="l"/>
                        </a:tabLst>
                      </a:pPr>
                      <a:r>
                        <a:rPr sz="3300"/>
                        <a:t>Ref 3</a:t>
                      </a:r>
                    </a:p>
                  </a:txBody>
                  <a:tcPr marL="27626" marR="27626" marT="27626" marB="27626" anchor="ctr" horzOverflow="overflow"/>
                </a:tc>
                <a:tc>
                  <a:txBody>
                    <a:bodyPr/>
                    <a:lstStyle/>
                    <a:p>
                      <a:pPr algn="l" defTabSz="914400">
                        <a:spcBef>
                          <a:spcPts val="1200"/>
                        </a:spcBef>
                        <a:tabLst>
                          <a:tab pos="914400" algn="l"/>
                        </a:tabLst>
                      </a:pPr>
                      <a:r>
                        <a:rPr sz="2200">
                          <a:latin typeface="Times Roman"/>
                          <a:ea typeface="Times Roman"/>
                          <a:cs typeface="Times Roman"/>
                          <a:sym typeface="Times Roman"/>
                        </a:rPr>
                        <a:t>Orejuela appeared calm as he was being led to the American plane that was to carry him to Miami in Florida.</a:t>
                      </a:r>
                    </a:p>
                  </a:txBody>
                  <a:tcPr marL="9209" marR="9209" marT="9209" marB="9209" anchor="ctr" horzOverflow="overflow"/>
                </a:tc>
                <a:extLst>
                  <a:ext uri="{0D108BD9-81ED-4DB2-BD59-A6C34878D82A}">
                    <a16:rowId xmlns:a16="http://schemas.microsoft.com/office/drawing/2014/main" val="10002"/>
                  </a:ext>
                </a:extLst>
              </a:tr>
              <a:tr h="1046261">
                <a:tc>
                  <a:txBody>
                    <a:bodyPr/>
                    <a:lstStyle/>
                    <a:p>
                      <a:pPr defTabSz="914400">
                        <a:tabLst>
                          <a:tab pos="914400" algn="l"/>
                        </a:tabLst>
                      </a:pPr>
                      <a:r>
                        <a:rPr sz="3300"/>
                        <a:t>Ref 4</a:t>
                      </a:r>
                    </a:p>
                  </a:txBody>
                  <a:tcPr marL="27626" marR="27626" marT="27626" marB="27626" anchor="ctr" horzOverflow="overflow"/>
                </a:tc>
                <a:tc>
                  <a:txBody>
                    <a:bodyPr/>
                    <a:lstStyle/>
                    <a:p>
                      <a:pPr algn="l" defTabSz="914400">
                        <a:spcBef>
                          <a:spcPts val="1200"/>
                        </a:spcBef>
                        <a:tabLst>
                          <a:tab pos="914400" algn="l"/>
                        </a:tabLst>
                      </a:pPr>
                      <a:r>
                        <a:rPr sz="2200">
                          <a:latin typeface="Times Roman"/>
                          <a:ea typeface="Times Roman"/>
                          <a:cs typeface="Times Roman"/>
                          <a:sym typeface="Times Roman"/>
                        </a:rPr>
                        <a:t>Orejuela seemed quite calm as he was being led to the American plane that would take him to Miami in Florida.</a:t>
                      </a:r>
                    </a:p>
                  </a:txBody>
                  <a:tcPr marL="9209" marR="9209" marT="9209" marB="9209" anchor="ctr" horzOverflow="overflow">
                    <a:solidFill>
                      <a:srgbClr val="EBEBEB"/>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9892937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Conditional Language Modeling / Machine Translation"/>
          <p:cNvSpPr txBox="1">
            <a:spLocks noGrp="1"/>
          </p:cNvSpPr>
          <p:nvPr>
            <p:ph type="title"/>
          </p:nvPr>
        </p:nvSpPr>
        <p:spPr>
          <a:prstGeom prst="rect">
            <a:avLst/>
          </a:prstGeom>
        </p:spPr>
        <p:txBody>
          <a:bodyPr>
            <a:normAutofit/>
          </a:bodyPr>
          <a:lstStyle>
            <a:lvl1pPr defTabSz="449833">
              <a:defRPr sz="6160"/>
            </a:lvl1pPr>
          </a:lstStyle>
          <a:p>
            <a:r>
              <a:rPr lang="en-US" dirty="0"/>
              <a:t>Review: </a:t>
            </a:r>
            <a:r>
              <a:rPr dirty="0"/>
              <a:t>Machine Translation</a:t>
            </a:r>
          </a:p>
        </p:txBody>
      </p:sp>
      <p:sp>
        <p:nvSpPr>
          <p:cNvPr id="2" name="Text Placeholder 1">
            <a:extLst>
              <a:ext uri="{FF2B5EF4-FFF2-40B4-BE49-F238E27FC236}">
                <a16:creationId xmlns:a16="http://schemas.microsoft.com/office/drawing/2014/main" id="{02514ADB-A76D-114D-952B-ACFCC0D3755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53957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8" name="Rectangle 87">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3" name="n-gram precision"/>
          <p:cNvSpPr txBox="1">
            <a:spLocks noGrp="1"/>
          </p:cNvSpPr>
          <p:nvPr>
            <p:ph type="title"/>
          </p:nvPr>
        </p:nvSpPr>
        <p:spPr>
          <a:xfrm>
            <a:off x="798897" y="5120640"/>
            <a:ext cx="7543800" cy="822960"/>
          </a:xfrm>
          <a:prstGeom prst="rect">
            <a:avLst/>
          </a:prstGeom>
        </p:spPr>
        <p:txBody>
          <a:bodyPr vert="horz" lIns="91440" tIns="45720" rIns="91440" bIns="45720" rtlCol="0" anchor="b">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n-gram precision</a:t>
            </a:r>
          </a:p>
        </p:txBody>
      </p:sp>
      <p:sp>
        <p:nvSpPr>
          <p:cNvPr id="204" name="BLEU modifies this precision to eliminate repetitions that occur across sentences."/>
          <p:cNvSpPr txBox="1">
            <a:spLocks noGrp="1"/>
          </p:cNvSpPr>
          <p:nvPr>
            <p:ph type="body" sz="half" idx="1"/>
          </p:nvPr>
        </p:nvSpPr>
        <p:spPr>
          <a:xfrm>
            <a:off x="798909" y="5943600"/>
            <a:ext cx="7543800" cy="543513"/>
          </a:xfrm>
          <a:prstGeom prst="rect">
            <a:avLst/>
          </a:prstGeom>
        </p:spPr>
        <p:txBody>
          <a:bodyPr vert="horz" lIns="91440" tIns="45720" rIns="91440" bIns="45720" rtlCol="0">
            <a:normAutofit/>
          </a:bodyPr>
          <a:lstStyle>
            <a:lvl1pPr marL="809625" indent="-555625" defTabSz="457200">
              <a:spcBef>
                <a:spcPts val="1100"/>
              </a:spcBef>
              <a:buClr>
                <a:srgbClr val="C0C0C0"/>
              </a:buClr>
              <a:defRPr sz="4000"/>
            </a:lvl1pPr>
          </a:lstStyle>
          <a:p>
            <a:pPr marL="0" indent="0" defTabSz="914400">
              <a:spcBef>
                <a:spcPts val="1200"/>
              </a:spcBef>
              <a:buClr>
                <a:schemeClr val="accent1"/>
              </a:buClr>
              <a:buNone/>
            </a:pPr>
            <a:r>
              <a:rPr lang="en-US" sz="1300" cap="all" spc="200">
                <a:solidFill>
                  <a:srgbClr val="FFFFFF"/>
                </a:solidFill>
                <a:latin typeface="+mj-lt"/>
              </a:rPr>
              <a:t>BLEU modifies this precision to eliminate repetitions that occur across sentences.</a:t>
            </a:r>
          </a:p>
        </p:txBody>
      </p:sp>
      <p:pic>
        <p:nvPicPr>
          <p:cNvPr id="205" name="droppedImage.pdf" descr="droppedImage.pdf"/>
          <p:cNvPicPr>
            <a:picLocks noChangeAspect="1"/>
          </p:cNvPicPr>
          <p:nvPr/>
        </p:nvPicPr>
        <p:blipFill>
          <a:blip r:embed="rId2"/>
          <a:stretch>
            <a:fillRect/>
          </a:stretch>
        </p:blipFill>
        <p:spPr>
          <a:xfrm>
            <a:off x="475499" y="1664175"/>
            <a:ext cx="8193826" cy="1577311"/>
          </a:xfrm>
          <a:prstGeom prst="rect">
            <a:avLst/>
          </a:prstGeom>
        </p:spPr>
      </p:pic>
      <p:sp>
        <p:nvSpPr>
          <p:cNvPr id="92" name="Rectangle 91">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098392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2" name="Straight Connector 8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4" name="Rectangle 8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 name="Multiple references"/>
          <p:cNvSpPr txBox="1">
            <a:spLocks noGrp="1"/>
          </p:cNvSpPr>
          <p:nvPr>
            <p:ph type="title"/>
          </p:nvPr>
        </p:nvSpPr>
        <p:spPr>
          <a:xfrm>
            <a:off x="798897" y="5120640"/>
            <a:ext cx="7543800" cy="822960"/>
          </a:xfrm>
          <a:prstGeom prst="rect">
            <a:avLst/>
          </a:prstGeom>
        </p:spPr>
        <p:txBody>
          <a:bodyPr vert="horz" lIns="91440" tIns="45720" rIns="91440" bIns="45720" rtlCol="0" anchor="b">
            <a:normAutofit/>
          </a:bodyPr>
          <a:lstStyle>
            <a:lvl1pPr defTabSz="457200">
              <a:defRPr sz="7600">
                <a:solidFill>
                  <a:srgbClr val="126EB2"/>
                </a:solidFill>
                <a:latin typeface="Helvetica"/>
                <a:ea typeface="Helvetica"/>
                <a:cs typeface="Helvetica"/>
                <a:sym typeface="Helvetica"/>
              </a:defRPr>
            </a:lvl1pPr>
          </a:lstStyle>
          <a:p>
            <a:pPr defTabSz="914400"/>
            <a:r>
              <a:rPr lang="en-US" sz="3100" dirty="0">
                <a:solidFill>
                  <a:srgbClr val="FFFFFF"/>
                </a:solidFill>
                <a:latin typeface="+mj-lt"/>
                <a:ea typeface="+mj-ea"/>
                <a:cs typeface="+mj-cs"/>
              </a:rPr>
              <a:t>Multiple references </a:t>
            </a:r>
          </a:p>
        </p:txBody>
      </p:sp>
      <p:sp>
        <p:nvSpPr>
          <p:cNvPr id="88" name="Rectangle 8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1" name="Table"/>
          <p:cNvGraphicFramePr/>
          <p:nvPr>
            <p:extLst>
              <p:ext uri="{D42A27DB-BD31-4B8C-83A1-F6EECF244321}">
                <p14:modId xmlns:p14="http://schemas.microsoft.com/office/powerpoint/2010/main" val="1282340100"/>
              </p:ext>
            </p:extLst>
          </p:nvPr>
        </p:nvGraphicFramePr>
        <p:xfrm>
          <a:off x="875491" y="690350"/>
          <a:ext cx="7393843" cy="3524962"/>
        </p:xfrm>
        <a:graphic>
          <a:graphicData uri="http://schemas.openxmlformats.org/drawingml/2006/table">
            <a:tbl>
              <a:tblPr firstRow="1" bandRow="1"/>
              <a:tblGrid>
                <a:gridCol w="1242485">
                  <a:extLst>
                    <a:ext uri="{9D8B030D-6E8A-4147-A177-3AD203B41FA5}">
                      <a16:colId xmlns:a16="http://schemas.microsoft.com/office/drawing/2014/main" val="20000"/>
                    </a:ext>
                  </a:extLst>
                </a:gridCol>
                <a:gridCol w="6151358">
                  <a:extLst>
                    <a:ext uri="{9D8B030D-6E8A-4147-A177-3AD203B41FA5}">
                      <a16:colId xmlns:a16="http://schemas.microsoft.com/office/drawing/2014/main" val="20001"/>
                    </a:ext>
                  </a:extLst>
                </a:gridCol>
              </a:tblGrid>
              <a:tr h="716220">
                <a:tc>
                  <a:txBody>
                    <a:bodyPr/>
                    <a:lstStyle/>
                    <a:p>
                      <a:pPr defTabSz="914400">
                        <a:tabLst>
                          <a:tab pos="914400" algn="l"/>
                        </a:tabLst>
                      </a:pPr>
                      <a:r>
                        <a:rPr sz="3300"/>
                        <a:t>Ref 1</a:t>
                      </a:r>
                    </a:p>
                  </a:txBody>
                  <a:tcPr marL="27626" marR="27626" marT="27626" marB="27626" anchor="ctr" horzOverflow="overflow"/>
                </a:tc>
                <a:tc>
                  <a:txBody>
                    <a:bodyPr/>
                    <a:lstStyle/>
                    <a:p>
                      <a:pPr algn="l" defTabSz="914400">
                        <a:spcBef>
                          <a:spcPts val="1200"/>
                        </a:spcBef>
                        <a:tabLst>
                          <a:tab pos="914400" algn="l"/>
                        </a:tabLst>
                      </a:pPr>
                      <a:r>
                        <a:rPr sz="2200" dirty="0" err="1">
                          <a:latin typeface="Times Roman"/>
                          <a:ea typeface="Times Roman"/>
                          <a:cs typeface="Times Roman"/>
                          <a:sym typeface="Times Roman"/>
                        </a:rPr>
                        <a:t>Orejuela</a:t>
                      </a:r>
                      <a:r>
                        <a:rPr sz="2200" dirty="0">
                          <a:latin typeface="Times Roman"/>
                          <a:ea typeface="Times Roman"/>
                          <a:cs typeface="Times Roman"/>
                          <a:sym typeface="Times Roman"/>
                        </a:rPr>
                        <a:t> appeared calm as he was led to the American plane which will take him </a:t>
                      </a:r>
                      <a:r>
                        <a:rPr sz="2200" b="1" dirty="0">
                          <a:latin typeface="Times Roman"/>
                          <a:ea typeface="Times Roman"/>
                          <a:cs typeface="Times Roman"/>
                          <a:sym typeface="Times Roman"/>
                        </a:rPr>
                        <a:t>to Miami</a:t>
                      </a:r>
                      <a:r>
                        <a:rPr sz="2200" dirty="0">
                          <a:latin typeface="Times Roman"/>
                          <a:ea typeface="Times Roman"/>
                          <a:cs typeface="Times Roman"/>
                          <a:sym typeface="Times Roman"/>
                        </a:rPr>
                        <a:t>, Florida.</a:t>
                      </a:r>
                    </a:p>
                  </a:txBody>
                  <a:tcPr marL="9209" marR="9209" marT="9209" marB="9209" anchor="ctr" horzOverflow="overflow"/>
                </a:tc>
                <a:extLst>
                  <a:ext uri="{0D108BD9-81ED-4DB2-BD59-A6C34878D82A}">
                    <a16:rowId xmlns:a16="http://schemas.microsoft.com/office/drawing/2014/main" val="10000"/>
                  </a:ext>
                </a:extLst>
              </a:tr>
              <a:tr h="716220">
                <a:tc>
                  <a:txBody>
                    <a:bodyPr/>
                    <a:lstStyle/>
                    <a:p>
                      <a:pPr defTabSz="914400">
                        <a:tabLst>
                          <a:tab pos="914400" algn="l"/>
                        </a:tabLst>
                      </a:pPr>
                      <a:r>
                        <a:rPr sz="3300"/>
                        <a:t>Ref 2</a:t>
                      </a:r>
                    </a:p>
                  </a:txBody>
                  <a:tcPr marL="27626" marR="27626" marT="27626" marB="27626" anchor="ctr" horzOverflow="overflow"/>
                </a:tc>
                <a:tc>
                  <a:txBody>
                    <a:bodyPr/>
                    <a:lstStyle/>
                    <a:p>
                      <a:pPr algn="l" defTabSz="914400">
                        <a:spcBef>
                          <a:spcPts val="1200"/>
                        </a:spcBef>
                        <a:tabLst>
                          <a:tab pos="914400" algn="l"/>
                        </a:tabLst>
                      </a:pPr>
                      <a:r>
                        <a:rPr sz="2200" dirty="0" err="1">
                          <a:latin typeface="Times Roman"/>
                          <a:ea typeface="Times Roman"/>
                          <a:cs typeface="Times Roman"/>
                          <a:sym typeface="Times Roman"/>
                        </a:rPr>
                        <a:t>Orejuela</a:t>
                      </a:r>
                      <a:r>
                        <a:rPr sz="2200" dirty="0">
                          <a:latin typeface="Times Roman"/>
                          <a:ea typeface="Times Roman"/>
                          <a:cs typeface="Times Roman"/>
                          <a:sym typeface="Times Roman"/>
                        </a:rPr>
                        <a:t> appeared calm while being escorted to the plane that would take him </a:t>
                      </a:r>
                      <a:r>
                        <a:rPr sz="2200" b="1" dirty="0">
                          <a:latin typeface="Times Roman"/>
                          <a:ea typeface="Times Roman"/>
                          <a:cs typeface="Times Roman"/>
                          <a:sym typeface="Times Roman"/>
                        </a:rPr>
                        <a:t>to Miami</a:t>
                      </a:r>
                      <a:r>
                        <a:rPr sz="2200" dirty="0">
                          <a:latin typeface="Times Roman"/>
                          <a:ea typeface="Times Roman"/>
                          <a:cs typeface="Times Roman"/>
                          <a:sym typeface="Times Roman"/>
                        </a:rPr>
                        <a:t>, Florida.</a:t>
                      </a:r>
                    </a:p>
                  </a:txBody>
                  <a:tcPr marL="9209" marR="9209" marT="9209" marB="9209" anchor="ctr" horzOverflow="overflow">
                    <a:solidFill>
                      <a:srgbClr val="EBEBEB"/>
                    </a:solidFill>
                  </a:tcPr>
                </a:tc>
                <a:extLst>
                  <a:ext uri="{0D108BD9-81ED-4DB2-BD59-A6C34878D82A}">
                    <a16:rowId xmlns:a16="http://schemas.microsoft.com/office/drawing/2014/main" val="10001"/>
                  </a:ext>
                </a:extLst>
              </a:tr>
              <a:tr h="1046261">
                <a:tc>
                  <a:txBody>
                    <a:bodyPr/>
                    <a:lstStyle/>
                    <a:p>
                      <a:pPr defTabSz="914400">
                        <a:tabLst>
                          <a:tab pos="914400" algn="l"/>
                        </a:tabLst>
                      </a:pPr>
                      <a:r>
                        <a:rPr sz="3300"/>
                        <a:t>Ref 3</a:t>
                      </a:r>
                    </a:p>
                  </a:txBody>
                  <a:tcPr marL="27626" marR="27626" marT="27626" marB="27626" anchor="ctr" horzOverflow="overflow"/>
                </a:tc>
                <a:tc>
                  <a:txBody>
                    <a:bodyPr/>
                    <a:lstStyle/>
                    <a:p>
                      <a:pPr algn="l" defTabSz="914400">
                        <a:spcBef>
                          <a:spcPts val="1200"/>
                        </a:spcBef>
                        <a:tabLst>
                          <a:tab pos="914400" algn="l"/>
                        </a:tabLst>
                      </a:pPr>
                      <a:r>
                        <a:rPr sz="2200" dirty="0" err="1">
                          <a:latin typeface="Times Roman"/>
                          <a:ea typeface="Times Roman"/>
                          <a:cs typeface="Times Roman"/>
                          <a:sym typeface="Times Roman"/>
                        </a:rPr>
                        <a:t>Orejuela</a:t>
                      </a:r>
                      <a:r>
                        <a:rPr sz="2200" dirty="0">
                          <a:latin typeface="Times Roman"/>
                          <a:ea typeface="Times Roman"/>
                          <a:cs typeface="Times Roman"/>
                          <a:sym typeface="Times Roman"/>
                        </a:rPr>
                        <a:t> appeared calm as he was being led to the American plane that was to carry him </a:t>
                      </a:r>
                      <a:r>
                        <a:rPr sz="2200" b="1" dirty="0">
                          <a:latin typeface="Times Roman"/>
                          <a:ea typeface="Times Roman"/>
                          <a:cs typeface="Times Roman"/>
                          <a:sym typeface="Times Roman"/>
                        </a:rPr>
                        <a:t>to Miami </a:t>
                      </a:r>
                      <a:r>
                        <a:rPr sz="2200" dirty="0">
                          <a:latin typeface="Times Roman"/>
                          <a:ea typeface="Times Roman"/>
                          <a:cs typeface="Times Roman"/>
                          <a:sym typeface="Times Roman"/>
                        </a:rPr>
                        <a:t>in Florida.</a:t>
                      </a:r>
                    </a:p>
                  </a:txBody>
                  <a:tcPr marL="9209" marR="9209" marT="9209" marB="9209" anchor="ctr" horzOverflow="overflow"/>
                </a:tc>
                <a:extLst>
                  <a:ext uri="{0D108BD9-81ED-4DB2-BD59-A6C34878D82A}">
                    <a16:rowId xmlns:a16="http://schemas.microsoft.com/office/drawing/2014/main" val="10002"/>
                  </a:ext>
                </a:extLst>
              </a:tr>
              <a:tr h="1046261">
                <a:tc>
                  <a:txBody>
                    <a:bodyPr/>
                    <a:lstStyle/>
                    <a:p>
                      <a:pPr defTabSz="914400">
                        <a:tabLst>
                          <a:tab pos="914400" algn="l"/>
                        </a:tabLst>
                      </a:pPr>
                      <a:r>
                        <a:rPr sz="3300"/>
                        <a:t>Ref 4</a:t>
                      </a:r>
                    </a:p>
                  </a:txBody>
                  <a:tcPr marL="27626" marR="27626" marT="27626" marB="27626" anchor="ctr" horzOverflow="overflow"/>
                </a:tc>
                <a:tc>
                  <a:txBody>
                    <a:bodyPr/>
                    <a:lstStyle/>
                    <a:p>
                      <a:pPr algn="l" defTabSz="914400">
                        <a:spcBef>
                          <a:spcPts val="1200"/>
                        </a:spcBef>
                        <a:tabLst>
                          <a:tab pos="914400" algn="l"/>
                        </a:tabLst>
                      </a:pPr>
                      <a:r>
                        <a:rPr sz="2200" dirty="0" err="1">
                          <a:latin typeface="Times Roman"/>
                          <a:ea typeface="Times Roman"/>
                          <a:cs typeface="Times Roman"/>
                          <a:sym typeface="Times Roman"/>
                        </a:rPr>
                        <a:t>Orejuela</a:t>
                      </a:r>
                      <a:r>
                        <a:rPr sz="2200" dirty="0">
                          <a:latin typeface="Times Roman"/>
                          <a:ea typeface="Times Roman"/>
                          <a:cs typeface="Times Roman"/>
                          <a:sym typeface="Times Roman"/>
                        </a:rPr>
                        <a:t> seemed quite calm as he was being led to the American plane that would take him in Florida.</a:t>
                      </a:r>
                      <a:r>
                        <a:rPr lang="en-US" sz="2200" b="1" dirty="0">
                          <a:latin typeface="Times Roman"/>
                          <a:ea typeface="Times Roman"/>
                          <a:cs typeface="Times Roman"/>
                          <a:sym typeface="Times Roman"/>
                        </a:rPr>
                        <a:t> to Miami </a:t>
                      </a:r>
                      <a:endParaRPr sz="2200" dirty="0">
                        <a:latin typeface="Times Roman"/>
                        <a:ea typeface="Times Roman"/>
                        <a:cs typeface="Times Roman"/>
                        <a:sym typeface="Times Roman"/>
                      </a:endParaRPr>
                    </a:p>
                  </a:txBody>
                  <a:tcPr marL="9209" marR="9209" marT="9209" marB="9209" anchor="ctr" horzOverflow="overflow">
                    <a:solidFill>
                      <a:srgbClr val="EBEBEB"/>
                    </a:solidFill>
                  </a:tcPr>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46627324-8B8A-CE42-B93E-4A2458C7C590}"/>
              </a:ext>
            </a:extLst>
          </p:cNvPr>
          <p:cNvSpPr/>
          <p:nvPr/>
        </p:nvSpPr>
        <p:spPr>
          <a:xfrm>
            <a:off x="1905000" y="6097462"/>
            <a:ext cx="5486400" cy="369332"/>
          </a:xfrm>
          <a:prstGeom prst="rect">
            <a:avLst/>
          </a:prstGeom>
        </p:spPr>
        <p:txBody>
          <a:bodyPr wrap="square">
            <a:spAutoFit/>
          </a:bodyPr>
          <a:lstStyle/>
          <a:p>
            <a:r>
              <a:rPr lang="en-US" dirty="0"/>
              <a:t>“to Miami” can only be counted as correct once</a:t>
            </a:r>
          </a:p>
        </p:txBody>
      </p:sp>
    </p:spTree>
    <p:extLst>
      <p:ext uri="{BB962C8B-B14F-4D97-AF65-F5344CB8AC3E}">
        <p14:creationId xmlns:p14="http://schemas.microsoft.com/office/powerpoint/2010/main" val="282471065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1" name="Table"/>
          <p:cNvGraphicFramePr/>
          <p:nvPr/>
        </p:nvGraphicFramePr>
        <p:xfrm>
          <a:off x="457201" y="708660"/>
          <a:ext cx="8234376" cy="434340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Ref 1</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led to the American plane which will take him to Miami, Florida.</a:t>
                      </a:r>
                    </a:p>
                  </a:txBody>
                  <a:tcPr marL="8930" marR="8930" marT="8930" marB="8930" anchor="ctr" horzOverflow="overflow"/>
                </a:tc>
                <a:extLst>
                  <a:ext uri="{0D108BD9-81ED-4DB2-BD59-A6C34878D82A}">
                    <a16:rowId xmlns:a16="http://schemas.microsoft.com/office/drawing/2014/main" val="10000"/>
                  </a:ext>
                </a:extLst>
              </a:tr>
              <a:tr h="1085850">
                <a:tc>
                  <a:txBody>
                    <a:bodyPr/>
                    <a:lstStyle/>
                    <a:p>
                      <a:pPr defTabSz="914400">
                        <a:tabLst>
                          <a:tab pos="914400" algn="l"/>
                        </a:tabLst>
                      </a:pPr>
                      <a:r>
                        <a:rPr sz="3200"/>
                        <a:t>Ref 2</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while being escorted to the plane that would take him to Miami, Florida.</a:t>
                      </a:r>
                    </a:p>
                  </a:txBody>
                  <a:tcPr marL="8930" marR="8930" marT="8930" marB="8930" anchor="ctr" horzOverflow="overflow">
                    <a:solidFill>
                      <a:srgbClr val="EBEBEB"/>
                    </a:solidFill>
                  </a:tcPr>
                </a:tc>
                <a:extLst>
                  <a:ext uri="{0D108BD9-81ED-4DB2-BD59-A6C34878D82A}">
                    <a16:rowId xmlns:a16="http://schemas.microsoft.com/office/drawing/2014/main" val="10001"/>
                  </a:ext>
                </a:extLst>
              </a:tr>
              <a:tr h="1085850">
                <a:tc>
                  <a:txBody>
                    <a:bodyPr/>
                    <a:lstStyle/>
                    <a:p>
                      <a:pPr defTabSz="914400">
                        <a:tabLst>
                          <a:tab pos="914400" algn="l"/>
                        </a:tabLst>
                      </a:pPr>
                      <a:r>
                        <a:rPr sz="3200"/>
                        <a:t>Ref 3</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being led to the American plane that was to carry him to Miami in Florida.</a:t>
                      </a:r>
                    </a:p>
                  </a:txBody>
                  <a:tcPr marL="8930" marR="8930" marT="8930" marB="8930" anchor="ctr" horzOverflow="overflow"/>
                </a:tc>
                <a:extLst>
                  <a:ext uri="{0D108BD9-81ED-4DB2-BD59-A6C34878D82A}">
                    <a16:rowId xmlns:a16="http://schemas.microsoft.com/office/drawing/2014/main" val="10002"/>
                  </a:ext>
                </a:extLst>
              </a:tr>
              <a:tr h="1085850">
                <a:tc>
                  <a:txBody>
                    <a:bodyPr/>
                    <a:lstStyle/>
                    <a:p>
                      <a:pPr defTabSz="914400">
                        <a:tabLst>
                          <a:tab pos="914400" algn="l"/>
                        </a:tabLst>
                      </a:pPr>
                      <a:r>
                        <a:rPr sz="3200"/>
                        <a:t>Ref 4</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seemed quite calm as he was being led to the American plane that would take him to Miami in Florida.</a:t>
                      </a:r>
                    </a:p>
                  </a:txBody>
                  <a:tcPr marL="8930" marR="8930" marT="8930" marB="8930" anchor="ctr" horzOverflow="overflow">
                    <a:solidFill>
                      <a:srgbClr val="EBEBEB"/>
                    </a:solidFill>
                  </a:tcPr>
                </a:tc>
                <a:extLst>
                  <a:ext uri="{0D108BD9-81ED-4DB2-BD59-A6C34878D82A}">
                    <a16:rowId xmlns:a16="http://schemas.microsoft.com/office/drawing/2014/main" val="10003"/>
                  </a:ext>
                </a:extLst>
              </a:tr>
            </a:tbl>
          </a:graphicData>
        </a:graphic>
      </p:graphicFrame>
      <p:graphicFrame>
        <p:nvGraphicFramePr>
          <p:cNvPr id="212" name="Table"/>
          <p:cNvGraphicFramePr/>
          <p:nvPr/>
        </p:nvGraphicFramePr>
        <p:xfrm>
          <a:off x="457201" y="536067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pPr>
                      <a:r>
                        <a:rPr sz="2100">
                          <a:latin typeface="Times Roman"/>
                          <a:ea typeface="Times Roman"/>
                          <a:cs typeface="Times Roman"/>
                          <a:sym typeface="Times Roman"/>
                        </a:rPr>
                        <a:t>appeared calm when he was taken to the American plane, which will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356848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 name="Table"/>
          <p:cNvGraphicFramePr/>
          <p:nvPr/>
        </p:nvGraphicFramePr>
        <p:xfrm>
          <a:off x="1623060" y="1040130"/>
          <a:ext cx="6195060" cy="3714750"/>
        </p:xfrm>
        <a:graphic>
          <a:graphicData uri="http://schemas.openxmlformats.org/drawingml/2006/table">
            <a:tbl>
              <a:tblPr/>
              <a:tblGrid>
                <a:gridCol w="6195060">
                  <a:extLst>
                    <a:ext uri="{9D8B030D-6E8A-4147-A177-3AD203B41FA5}">
                      <a16:colId xmlns:a16="http://schemas.microsoft.com/office/drawing/2014/main" val="20000"/>
                    </a:ext>
                  </a:extLst>
                </a:gridCol>
              </a:tblGrid>
              <a:tr h="3714750">
                <a:tc>
                  <a:txBody>
                    <a:bodyPr/>
                    <a:lstStyle/>
                    <a:p>
                      <a:pPr algn="l" defTabSz="457200">
                        <a:spcBef>
                          <a:spcPts val="1200"/>
                        </a:spcBef>
                        <a:defRPr sz="3600">
                          <a:latin typeface="Times Roman"/>
                          <a:ea typeface="Times Roman"/>
                          <a:cs typeface="Times Roman"/>
                          <a:sym typeface="Times Roman"/>
                        </a:defRPr>
                      </a:pPr>
                      <a:r>
                        <a:rPr sz="2500" b="1"/>
                        <a:t>American, Florida, Miami</a:t>
                      </a:r>
                      <a:r>
                        <a:rPr sz="2500"/>
                        <a:t>, Orejuela, </a:t>
                      </a:r>
                      <a:r>
                        <a:rPr sz="2500" b="1"/>
                        <a:t>appeared</a:t>
                      </a:r>
                      <a:r>
                        <a:rPr sz="2500"/>
                        <a:t>, as, being, calm, carry, escorted, he, him, in, led, </a:t>
                      </a:r>
                      <a:r>
                        <a:rPr sz="2500" b="1"/>
                        <a:t>plane</a:t>
                      </a:r>
                      <a:r>
                        <a:rPr sz="2500"/>
                        <a:t>, quite, seemed, take, that, the, </a:t>
                      </a:r>
                      <a:r>
                        <a:rPr sz="2500" b="1"/>
                        <a:t>to</a:t>
                      </a:r>
                      <a:r>
                        <a:rPr sz="2500"/>
                        <a:t>, </a:t>
                      </a:r>
                      <a:r>
                        <a:rPr sz="2500" b="1"/>
                        <a:t>to</a:t>
                      </a:r>
                      <a:r>
                        <a:rPr sz="2500"/>
                        <a:t>, to, </a:t>
                      </a:r>
                      <a:r>
                        <a:rPr sz="2500" b="1"/>
                        <a:t>was</a:t>
                      </a:r>
                      <a:r>
                        <a:rPr sz="2500"/>
                        <a:t> , was, </a:t>
                      </a:r>
                      <a:r>
                        <a:rPr sz="2500" b="1"/>
                        <a:t>which</a:t>
                      </a:r>
                      <a:r>
                        <a:rPr sz="2500"/>
                        <a:t>, while, </a:t>
                      </a:r>
                      <a:r>
                        <a:rPr sz="2500" b="1"/>
                        <a:t>will</a:t>
                      </a:r>
                      <a:r>
                        <a:rPr sz="2500"/>
                        <a:t>, would, ,</a:t>
                      </a:r>
                      <a:r>
                        <a:rPr sz="2500" b="1"/>
                        <a:t>, .</a:t>
                      </a:r>
                    </a:p>
                  </a:txBody>
                  <a:tcPr marL="26789" marR="26789" marT="26789" marB="26789" anchor="ctr" horzOverflow="overflow"/>
                </a:tc>
                <a:extLst>
                  <a:ext uri="{0D108BD9-81ED-4DB2-BD59-A6C34878D82A}">
                    <a16:rowId xmlns:a16="http://schemas.microsoft.com/office/drawing/2014/main" val="10000"/>
                  </a:ext>
                </a:extLst>
              </a:tr>
            </a:tbl>
          </a:graphicData>
        </a:graphic>
      </p:graphicFrame>
      <p:graphicFrame>
        <p:nvGraphicFramePr>
          <p:cNvPr id="215" name="Table"/>
          <p:cNvGraphicFramePr/>
          <p:nvPr/>
        </p:nvGraphicFramePr>
        <p:xfrm>
          <a:off x="457201" y="536067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defRPr sz="3600">
                          <a:latin typeface="Times Roman"/>
                          <a:ea typeface="Times Roman"/>
                          <a:cs typeface="Times Roman"/>
                          <a:sym typeface="Times Roman"/>
                        </a:defRPr>
                      </a:pPr>
                      <a:r>
                        <a:rPr sz="2500" b="1"/>
                        <a:t>appeared calm</a:t>
                      </a:r>
                      <a:r>
                        <a:rPr sz="2500"/>
                        <a:t> when </a:t>
                      </a:r>
                      <a:r>
                        <a:rPr sz="2500" b="1"/>
                        <a:t>he was </a:t>
                      </a:r>
                      <a:r>
                        <a:rPr sz="2500"/>
                        <a:t>taken </a:t>
                      </a:r>
                      <a:r>
                        <a:rPr sz="2500" b="1"/>
                        <a:t>to the American</a:t>
                      </a:r>
                      <a:r>
                        <a:rPr sz="2500"/>
                        <a:t> </a:t>
                      </a:r>
                      <a:r>
                        <a:rPr sz="2500" b="1"/>
                        <a:t>plane </a:t>
                      </a:r>
                      <a:r>
                        <a:rPr sz="2500"/>
                        <a:t>, </a:t>
                      </a:r>
                      <a:r>
                        <a:rPr sz="2500" b="1"/>
                        <a:t>which will to</a:t>
                      </a:r>
                      <a:r>
                        <a:rPr sz="2500"/>
                        <a:t> </a:t>
                      </a:r>
                      <a:r>
                        <a:rPr sz="2500" b="1"/>
                        <a:t>Miami , Florida .</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216" name="1-gram precision = 15/18"/>
          <p:cNvSpPr txBox="1"/>
          <p:nvPr/>
        </p:nvSpPr>
        <p:spPr>
          <a:xfrm>
            <a:off x="2824261" y="4801063"/>
            <a:ext cx="3787125"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1-gram precision = 15/18 </a:t>
            </a:r>
          </a:p>
        </p:txBody>
      </p:sp>
    </p:spTree>
    <p:extLst>
      <p:ext uri="{BB962C8B-B14F-4D97-AF65-F5344CB8AC3E}">
        <p14:creationId xmlns:p14="http://schemas.microsoft.com/office/powerpoint/2010/main" val="38236374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 name="Table"/>
          <p:cNvGraphicFramePr/>
          <p:nvPr/>
        </p:nvGraphicFramePr>
        <p:xfrm>
          <a:off x="1623060" y="651510"/>
          <a:ext cx="6195060" cy="4404122"/>
        </p:xfrm>
        <a:graphic>
          <a:graphicData uri="http://schemas.openxmlformats.org/drawingml/2006/table">
            <a:tbl>
              <a:tblPr/>
              <a:tblGrid>
                <a:gridCol w="6195060">
                  <a:extLst>
                    <a:ext uri="{9D8B030D-6E8A-4147-A177-3AD203B41FA5}">
                      <a16:colId xmlns:a16="http://schemas.microsoft.com/office/drawing/2014/main" val="20000"/>
                    </a:ext>
                  </a:extLst>
                </a:gridCol>
              </a:tblGrid>
              <a:tr h="4404122">
                <a:tc>
                  <a:txBody>
                    <a:bodyPr/>
                    <a:lstStyle/>
                    <a:p>
                      <a:pPr algn="l" defTabSz="457200">
                        <a:spcBef>
                          <a:spcPts val="1200"/>
                        </a:spcBef>
                        <a:defRPr sz="3600">
                          <a:latin typeface="Times Roman"/>
                          <a:ea typeface="Times Roman"/>
                          <a:cs typeface="Times Roman"/>
                          <a:sym typeface="Times Roman"/>
                        </a:defRPr>
                      </a:pPr>
                      <a:r>
                        <a:rPr sz="2500" b="1"/>
                        <a:t>American plane</a:t>
                      </a:r>
                      <a:r>
                        <a:rPr sz="2500"/>
                        <a:t>, </a:t>
                      </a:r>
                      <a:r>
                        <a:rPr sz="2500" b="1"/>
                        <a:t>Florida .</a:t>
                      </a:r>
                      <a:r>
                        <a:rPr sz="2500"/>
                        <a:t>, </a:t>
                      </a:r>
                      <a:r>
                        <a:rPr sz="2500" b="1"/>
                        <a:t>Miami ,</a:t>
                      </a:r>
                      <a:r>
                        <a:rPr sz="2500"/>
                        <a:t>, Miami in, Orejuela appeared, Orejuela seemed, </a:t>
                      </a:r>
                      <a:r>
                        <a:rPr sz="2500" b="1"/>
                        <a:t>appeared calm</a:t>
                      </a:r>
                      <a:r>
                        <a:rPr sz="2500"/>
                        <a:t>, as he, being escorted, being led, calm as, calm while, carry him, escorted to, </a:t>
                      </a:r>
                      <a:r>
                        <a:rPr sz="2500" b="1"/>
                        <a:t>he was</a:t>
                      </a:r>
                      <a:r>
                        <a:rPr sz="2500"/>
                        <a:t>, him to, in Florida, led to, plane that, plane which, quite calm, seemed quite, take him, that was, that would, </a:t>
                      </a:r>
                      <a:r>
                        <a:rPr sz="2500" b="1"/>
                        <a:t>the American</a:t>
                      </a:r>
                      <a:r>
                        <a:rPr sz="2500"/>
                        <a:t>, the plane, </a:t>
                      </a:r>
                      <a:r>
                        <a:rPr sz="2500" b="1"/>
                        <a:t>to Miami</a:t>
                      </a:r>
                      <a:r>
                        <a:rPr sz="2500"/>
                        <a:t>, to carry, </a:t>
                      </a:r>
                      <a:r>
                        <a:rPr sz="2500" b="1"/>
                        <a:t>to the</a:t>
                      </a:r>
                      <a:r>
                        <a:rPr sz="2500"/>
                        <a:t>, was being, was led, was to, </a:t>
                      </a:r>
                      <a:r>
                        <a:rPr sz="2500" b="1"/>
                        <a:t>which will</a:t>
                      </a:r>
                      <a:r>
                        <a:rPr sz="2500"/>
                        <a:t>, while being, will take, would take, , Florida</a:t>
                      </a:r>
                    </a:p>
                    <a:p>
                      <a:pPr algn="l" defTabSz="457200">
                        <a:spcBef>
                          <a:spcPts val="1200"/>
                        </a:spcBef>
                        <a:defRPr sz="3600">
                          <a:latin typeface="Times Roman"/>
                          <a:ea typeface="Times Roman"/>
                          <a:cs typeface="Times Roman"/>
                          <a:sym typeface="Times Roman"/>
                        </a:defRPr>
                      </a:pPr>
                      <a:endParaRPr sz="2500"/>
                    </a:p>
                  </a:txBody>
                  <a:tcPr marL="26789" marR="26789" marT="26789" marB="26789" anchor="ctr" horzOverflow="overflow"/>
                </a:tc>
                <a:extLst>
                  <a:ext uri="{0D108BD9-81ED-4DB2-BD59-A6C34878D82A}">
                    <a16:rowId xmlns:a16="http://schemas.microsoft.com/office/drawing/2014/main" val="10000"/>
                  </a:ext>
                </a:extLst>
              </a:tr>
            </a:tbl>
          </a:graphicData>
        </a:graphic>
      </p:graphicFrame>
      <p:graphicFrame>
        <p:nvGraphicFramePr>
          <p:cNvPr id="219" name="Table"/>
          <p:cNvGraphicFramePr/>
          <p:nvPr/>
        </p:nvGraphicFramePr>
        <p:xfrm>
          <a:off x="457201" y="536067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defRPr sz="3600">
                          <a:latin typeface="Times Roman"/>
                          <a:ea typeface="Times Roman"/>
                          <a:cs typeface="Times Roman"/>
                          <a:sym typeface="Times Roman"/>
                        </a:defRPr>
                      </a:pPr>
                      <a:r>
                        <a:rPr sz="2500" b="1"/>
                        <a:t>appeared calm</a:t>
                      </a:r>
                      <a:r>
                        <a:rPr sz="2500"/>
                        <a:t> when </a:t>
                      </a:r>
                      <a:r>
                        <a:rPr sz="2500" b="1"/>
                        <a:t>he was</a:t>
                      </a:r>
                      <a:r>
                        <a:rPr sz="2500"/>
                        <a:t> taken </a:t>
                      </a:r>
                      <a:r>
                        <a:rPr sz="2500" b="1"/>
                        <a:t>to the</a:t>
                      </a:r>
                      <a:r>
                        <a:rPr sz="2500"/>
                        <a:t> </a:t>
                      </a:r>
                      <a:r>
                        <a:rPr sz="2500" b="1"/>
                        <a:t>American plane</a:t>
                      </a:r>
                      <a:r>
                        <a:rPr sz="2500"/>
                        <a:t> , </a:t>
                      </a:r>
                      <a:r>
                        <a:rPr sz="2500" b="1"/>
                        <a:t>which will to Miami ,</a:t>
                      </a:r>
                      <a:r>
                        <a:rPr sz="2500"/>
                        <a:t> </a:t>
                      </a:r>
                      <a:r>
                        <a:rPr sz="2500" b="1"/>
                        <a:t>Florida .</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220" name="2-gram precision = 10/17"/>
          <p:cNvSpPr txBox="1"/>
          <p:nvPr/>
        </p:nvSpPr>
        <p:spPr>
          <a:xfrm>
            <a:off x="2824261" y="4801063"/>
            <a:ext cx="3787125"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2-gram precision = 10/17 </a:t>
            </a:r>
          </a:p>
        </p:txBody>
      </p:sp>
    </p:spTree>
    <p:extLst>
      <p:ext uri="{BB962C8B-B14F-4D97-AF65-F5344CB8AC3E}">
        <p14:creationId xmlns:p14="http://schemas.microsoft.com/office/powerpoint/2010/main" val="234249042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2-gram precision = 10/17 = .59"/>
          <p:cNvSpPr txBox="1"/>
          <p:nvPr/>
        </p:nvSpPr>
        <p:spPr>
          <a:xfrm>
            <a:off x="2323043" y="3395173"/>
            <a:ext cx="4583817"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2-gram precision = 10/17 = .59 </a:t>
            </a:r>
          </a:p>
        </p:txBody>
      </p:sp>
      <p:sp>
        <p:nvSpPr>
          <p:cNvPr id="224" name="1-gram precision = 15/18 = .83"/>
          <p:cNvSpPr txBox="1"/>
          <p:nvPr/>
        </p:nvSpPr>
        <p:spPr>
          <a:xfrm>
            <a:off x="2300183" y="2949402"/>
            <a:ext cx="4583817"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1-gram precision = 15/18 = .83 </a:t>
            </a:r>
          </a:p>
        </p:txBody>
      </p:sp>
      <p:sp>
        <p:nvSpPr>
          <p:cNvPr id="225" name="4-gram precision = 3/15  = .20"/>
          <p:cNvSpPr txBox="1"/>
          <p:nvPr/>
        </p:nvSpPr>
        <p:spPr>
          <a:xfrm>
            <a:off x="2363515" y="4275283"/>
            <a:ext cx="4401076"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4-gram precision = 3/15  = .20</a:t>
            </a:r>
          </a:p>
        </p:txBody>
      </p:sp>
      <p:sp>
        <p:nvSpPr>
          <p:cNvPr id="226" name="3-gram precision = 5/16  = .31"/>
          <p:cNvSpPr txBox="1"/>
          <p:nvPr/>
        </p:nvSpPr>
        <p:spPr>
          <a:xfrm>
            <a:off x="2363515" y="3818082"/>
            <a:ext cx="4401076"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3-gram precision = 5/16  = .31</a:t>
            </a:r>
          </a:p>
        </p:txBody>
      </p:sp>
      <p:graphicFrame>
        <p:nvGraphicFramePr>
          <p:cNvPr id="227" name="Table"/>
          <p:cNvGraphicFramePr/>
          <p:nvPr/>
        </p:nvGraphicFramePr>
        <p:xfrm>
          <a:off x="308611" y="168021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pPr>
                      <a:r>
                        <a:rPr sz="2500">
                          <a:latin typeface="Times Roman"/>
                          <a:ea typeface="Times Roman"/>
                          <a:cs typeface="Times Roman"/>
                          <a:sym typeface="Times Roman"/>
                        </a:rPr>
                        <a:t>appeared calm when he was taken to the American plane, which will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228" name="(0.83 * 0.59 * 0.31 * 0.2)^(1/4) = 0.417…"/>
          <p:cNvSpPr txBox="1"/>
          <p:nvPr/>
        </p:nvSpPr>
        <p:spPr>
          <a:xfrm>
            <a:off x="1398988" y="5026067"/>
            <a:ext cx="6330129" cy="180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p>
            <a:pPr algn="ctr">
              <a:defRPr sz="4000">
                <a:latin typeface="+mj-lt"/>
                <a:ea typeface="+mj-ea"/>
                <a:cs typeface="+mj-cs"/>
                <a:sym typeface="Gill Sans"/>
              </a:defRPr>
            </a:pPr>
            <a:endParaRPr sz="2812"/>
          </a:p>
          <a:p>
            <a:pPr algn="ctr">
              <a:defRPr sz="4000">
                <a:latin typeface="+mj-lt"/>
                <a:ea typeface="+mj-ea"/>
                <a:cs typeface="+mj-cs"/>
                <a:sym typeface="Gill Sans"/>
              </a:defRPr>
            </a:pPr>
            <a:r>
              <a:rPr sz="2812"/>
              <a:t>(0.83 * 0.59 * 0.31 * 0.2)^(1/4) = 0.417</a:t>
            </a:r>
          </a:p>
          <a:p>
            <a:pPr algn="ctr">
              <a:defRPr sz="4000">
                <a:latin typeface="+mj-lt"/>
                <a:ea typeface="+mj-ea"/>
                <a:cs typeface="+mj-cs"/>
                <a:sym typeface="Gill Sans"/>
              </a:defRPr>
            </a:pPr>
            <a:r>
              <a:rPr sz="2812"/>
              <a:t>or equivalently </a:t>
            </a:r>
          </a:p>
          <a:p>
            <a:pPr algn="ctr">
              <a:defRPr sz="4000">
                <a:latin typeface="+mj-lt"/>
                <a:ea typeface="+mj-ea"/>
                <a:cs typeface="+mj-cs"/>
                <a:sym typeface="Gill Sans"/>
              </a:defRPr>
            </a:pPr>
            <a:r>
              <a:rPr sz="2812"/>
              <a:t>exp(ln .83 + ln .59 + ln .31 + ln .2/4) = 0.417</a:t>
            </a:r>
          </a:p>
        </p:txBody>
      </p:sp>
      <p:sp>
        <p:nvSpPr>
          <p:cNvPr id="229" name="Geometric average"/>
          <p:cNvSpPr txBox="1"/>
          <p:nvPr/>
        </p:nvSpPr>
        <p:spPr>
          <a:xfrm>
            <a:off x="-101287" y="4946291"/>
            <a:ext cx="3384642"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p>
            <a:pPr marL="569247" lvl="1" indent="-390660">
              <a:spcBef>
                <a:spcPts val="773"/>
              </a:spcBef>
              <a:buClr>
                <a:srgbClr val="C0C0C0"/>
              </a:buClr>
              <a:buSzPct val="171000"/>
              <a:buChar char="•"/>
              <a:defRPr sz="4000">
                <a:latin typeface="+mj-lt"/>
                <a:ea typeface="+mj-ea"/>
                <a:cs typeface="+mj-cs"/>
                <a:sym typeface="Gill Sans"/>
              </a:defRPr>
            </a:pPr>
            <a:r>
              <a:rPr sz="2812"/>
              <a:t>Geometric average</a:t>
            </a:r>
          </a:p>
        </p:txBody>
      </p:sp>
      <p:sp>
        <p:nvSpPr>
          <p:cNvPr id="2" name="Title 1">
            <a:extLst>
              <a:ext uri="{FF2B5EF4-FFF2-40B4-BE49-F238E27FC236}">
                <a16:creationId xmlns:a16="http://schemas.microsoft.com/office/drawing/2014/main" id="{65E2A271-DF47-4049-B47D-ED165AFE3A9B}"/>
              </a:ext>
            </a:extLst>
          </p:cNvPr>
          <p:cNvSpPr>
            <a:spLocks noGrp="1"/>
          </p:cNvSpPr>
          <p:nvPr>
            <p:ph type="title"/>
          </p:nvPr>
        </p:nvSpPr>
        <p:spPr/>
        <p:txBody>
          <a:bodyPr/>
          <a:lstStyle/>
          <a:p>
            <a:r>
              <a:rPr lang="en-US" dirty="0"/>
              <a:t>n-gram precision</a:t>
            </a:r>
          </a:p>
        </p:txBody>
      </p:sp>
    </p:spTree>
    <p:extLst>
      <p:ext uri="{BB962C8B-B14F-4D97-AF65-F5344CB8AC3E}">
        <p14:creationId xmlns:p14="http://schemas.microsoft.com/office/powerpoint/2010/main" val="2301941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1" name="Table"/>
          <p:cNvGraphicFramePr/>
          <p:nvPr/>
        </p:nvGraphicFramePr>
        <p:xfrm>
          <a:off x="457201" y="708660"/>
          <a:ext cx="8234376" cy="434340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Ref 1</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led to the American plane which will take him to Miami, Florida.</a:t>
                      </a:r>
                    </a:p>
                  </a:txBody>
                  <a:tcPr marL="8930" marR="8930" marT="8930" marB="8930" anchor="ctr" horzOverflow="overflow"/>
                </a:tc>
                <a:extLst>
                  <a:ext uri="{0D108BD9-81ED-4DB2-BD59-A6C34878D82A}">
                    <a16:rowId xmlns:a16="http://schemas.microsoft.com/office/drawing/2014/main" val="10000"/>
                  </a:ext>
                </a:extLst>
              </a:tr>
              <a:tr h="1085850">
                <a:tc>
                  <a:txBody>
                    <a:bodyPr/>
                    <a:lstStyle/>
                    <a:p>
                      <a:pPr defTabSz="914400">
                        <a:tabLst>
                          <a:tab pos="914400" algn="l"/>
                        </a:tabLst>
                      </a:pPr>
                      <a:r>
                        <a:rPr sz="3200"/>
                        <a:t>Ref 2</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while being escorted to the plane that would take him to Miami, Florida.</a:t>
                      </a:r>
                    </a:p>
                  </a:txBody>
                  <a:tcPr marL="8930" marR="8930" marT="8930" marB="8930" anchor="ctr" horzOverflow="overflow">
                    <a:solidFill>
                      <a:srgbClr val="EBEBEB"/>
                    </a:solidFill>
                  </a:tcPr>
                </a:tc>
                <a:extLst>
                  <a:ext uri="{0D108BD9-81ED-4DB2-BD59-A6C34878D82A}">
                    <a16:rowId xmlns:a16="http://schemas.microsoft.com/office/drawing/2014/main" val="10001"/>
                  </a:ext>
                </a:extLst>
              </a:tr>
              <a:tr h="1085850">
                <a:tc>
                  <a:txBody>
                    <a:bodyPr/>
                    <a:lstStyle/>
                    <a:p>
                      <a:pPr defTabSz="914400">
                        <a:tabLst>
                          <a:tab pos="914400" algn="l"/>
                        </a:tabLst>
                      </a:pPr>
                      <a:r>
                        <a:rPr sz="3200"/>
                        <a:t>Ref 3</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being led to the American plane that was to carry him to Miami in Florida.</a:t>
                      </a:r>
                    </a:p>
                  </a:txBody>
                  <a:tcPr marL="8930" marR="8930" marT="8930" marB="8930" anchor="ctr" horzOverflow="overflow"/>
                </a:tc>
                <a:extLst>
                  <a:ext uri="{0D108BD9-81ED-4DB2-BD59-A6C34878D82A}">
                    <a16:rowId xmlns:a16="http://schemas.microsoft.com/office/drawing/2014/main" val="10002"/>
                  </a:ext>
                </a:extLst>
              </a:tr>
              <a:tr h="1085850">
                <a:tc>
                  <a:txBody>
                    <a:bodyPr/>
                    <a:lstStyle/>
                    <a:p>
                      <a:pPr defTabSz="914400">
                        <a:tabLst>
                          <a:tab pos="914400" algn="l"/>
                        </a:tabLst>
                      </a:pPr>
                      <a:r>
                        <a:rPr sz="3200"/>
                        <a:t>Ref 4</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seemed quite calm as he was being led to the American plane that would take him to Miami in Florida.</a:t>
                      </a:r>
                    </a:p>
                  </a:txBody>
                  <a:tcPr marL="8930" marR="8930" marT="8930" marB="8930" anchor="ctr" horzOverflow="overflow">
                    <a:solidFill>
                      <a:srgbClr val="EBEBEB"/>
                    </a:solidFill>
                  </a:tcPr>
                </a:tc>
                <a:extLst>
                  <a:ext uri="{0D108BD9-81ED-4DB2-BD59-A6C34878D82A}">
                    <a16:rowId xmlns:a16="http://schemas.microsoft.com/office/drawing/2014/main" val="10003"/>
                  </a:ext>
                </a:extLst>
              </a:tr>
            </a:tbl>
          </a:graphicData>
        </a:graphic>
      </p:graphicFrame>
      <p:graphicFrame>
        <p:nvGraphicFramePr>
          <p:cNvPr id="232" name="Table"/>
          <p:cNvGraphicFramePr/>
          <p:nvPr/>
        </p:nvGraphicFramePr>
        <p:xfrm>
          <a:off x="457201" y="536067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defTabSz="457200">
                        <a:spcBef>
                          <a:spcPts val="1200"/>
                        </a:spcBef>
                      </a:pPr>
                      <a:r>
                        <a:rPr sz="2100">
                          <a:latin typeface="Times Roman"/>
                          <a:ea typeface="Times Roman"/>
                          <a:cs typeface="Times Roman"/>
                          <a:sym typeface="Times Roman"/>
                        </a:rPr>
                        <a:t>to the American plane</a:t>
                      </a:r>
                    </a:p>
                  </a:txBody>
                  <a:tcPr marL="8930" marR="8930" marT="8930" marB="8930" anchor="ctr" horzOverflow="overflow"/>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050123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2-gram precision = 3/3 = 1.0"/>
          <p:cNvSpPr txBox="1"/>
          <p:nvPr/>
        </p:nvSpPr>
        <p:spPr>
          <a:xfrm>
            <a:off x="2505785" y="3395173"/>
            <a:ext cx="4218333"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2-gram precision = 3/3 = 1.0 </a:t>
            </a:r>
          </a:p>
        </p:txBody>
      </p:sp>
      <p:sp>
        <p:nvSpPr>
          <p:cNvPr id="236" name="1-gram precision = 4/4 = 1.0"/>
          <p:cNvSpPr txBox="1"/>
          <p:nvPr/>
        </p:nvSpPr>
        <p:spPr>
          <a:xfrm>
            <a:off x="2482925" y="2949402"/>
            <a:ext cx="4218333"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1-gram precision = 4/4 = 1.0 </a:t>
            </a:r>
          </a:p>
        </p:txBody>
      </p:sp>
      <p:sp>
        <p:nvSpPr>
          <p:cNvPr id="237" name="4-gram precision = 1/1  = 1.0"/>
          <p:cNvSpPr txBox="1"/>
          <p:nvPr/>
        </p:nvSpPr>
        <p:spPr>
          <a:xfrm>
            <a:off x="2454886" y="4275283"/>
            <a:ext cx="4218333"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4-gram precision = 1/1  = 1.0</a:t>
            </a:r>
          </a:p>
        </p:txBody>
      </p:sp>
      <p:sp>
        <p:nvSpPr>
          <p:cNvPr id="238" name="3-gram precision = 2/2  = 1.0"/>
          <p:cNvSpPr txBox="1"/>
          <p:nvPr/>
        </p:nvSpPr>
        <p:spPr>
          <a:xfrm>
            <a:off x="2454886" y="3818082"/>
            <a:ext cx="4218333"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3-gram precision = 2/2  = 1.0</a:t>
            </a:r>
          </a:p>
        </p:txBody>
      </p:sp>
      <p:graphicFrame>
        <p:nvGraphicFramePr>
          <p:cNvPr id="239" name="Table"/>
          <p:cNvGraphicFramePr/>
          <p:nvPr/>
        </p:nvGraphicFramePr>
        <p:xfrm>
          <a:off x="480061" y="168021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defTabSz="457200">
                        <a:spcBef>
                          <a:spcPts val="1200"/>
                        </a:spcBef>
                      </a:pPr>
                      <a:r>
                        <a:rPr sz="2500">
                          <a:latin typeface="Times Roman"/>
                          <a:ea typeface="Times Roman"/>
                          <a:cs typeface="Times Roman"/>
                          <a:sym typeface="Times Roman"/>
                        </a:rPr>
                        <a:t>to the American plane</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240" name="exp(ln 1 + ln 1 + ln 1 + ln 1) = 1"/>
          <p:cNvSpPr txBox="1"/>
          <p:nvPr/>
        </p:nvSpPr>
        <p:spPr>
          <a:xfrm>
            <a:off x="2377051" y="5155393"/>
            <a:ext cx="4478661"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exp(ln 1 + ln 1 + ln 1 + ln 1) = 1</a:t>
            </a:r>
          </a:p>
        </p:txBody>
      </p:sp>
      <p:sp>
        <p:nvSpPr>
          <p:cNvPr id="4" name="Title 3">
            <a:extLst>
              <a:ext uri="{FF2B5EF4-FFF2-40B4-BE49-F238E27FC236}">
                <a16:creationId xmlns:a16="http://schemas.microsoft.com/office/drawing/2014/main" id="{A053A176-CCFB-6949-9578-A3B3CD09FFBA}"/>
              </a:ext>
            </a:extLst>
          </p:cNvPr>
          <p:cNvSpPr>
            <a:spLocks noGrp="1"/>
          </p:cNvSpPr>
          <p:nvPr>
            <p:ph type="title"/>
          </p:nvPr>
        </p:nvSpPr>
        <p:spPr/>
        <p:txBody>
          <a:bodyPr/>
          <a:lstStyle/>
          <a:p>
            <a:r>
              <a:rPr lang="en-US" dirty="0"/>
              <a:t>Is this better?</a:t>
            </a:r>
          </a:p>
        </p:txBody>
      </p:sp>
    </p:spTree>
    <p:extLst>
      <p:ext uri="{BB962C8B-B14F-4D97-AF65-F5344CB8AC3E}">
        <p14:creationId xmlns:p14="http://schemas.microsoft.com/office/powerpoint/2010/main" val="1465522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3" name="Rectangle 14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5" name="Straight Connector 14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7" name="Rectangle 146">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Brevity Penalty"/>
          <p:cNvSpPr txBox="1">
            <a:spLocks noGrp="1"/>
          </p:cNvSpPr>
          <p:nvPr>
            <p:ph type="title"/>
          </p:nvPr>
        </p:nvSpPr>
        <p:spPr>
          <a:xfrm>
            <a:off x="481692" y="642257"/>
            <a:ext cx="2563257" cy="5226837"/>
          </a:xfrm>
          <a:prstGeom prst="rect">
            <a:avLst/>
          </a:prstGeom>
        </p:spPr>
        <p:txBody>
          <a:bodyPr vert="horz" lIns="91440" tIns="45720" rIns="91440" bIns="45720" rtlCol="0" anchor="t">
            <a:normAutofit/>
          </a:bodyPr>
          <a:lstStyle>
            <a:lvl1pPr defTabSz="457200">
              <a:defRPr sz="7600">
                <a:solidFill>
                  <a:srgbClr val="126EB2"/>
                </a:solidFill>
                <a:latin typeface="Helvetica"/>
                <a:ea typeface="Helvetica"/>
                <a:cs typeface="Helvetica"/>
                <a:sym typeface="Helvetica"/>
              </a:defRPr>
            </a:lvl1pPr>
          </a:lstStyle>
          <a:p>
            <a:pPr defTabSz="914400"/>
            <a:r>
              <a:rPr lang="en-US" sz="4800">
                <a:solidFill>
                  <a:schemeClr val="tx1">
                    <a:lumMod val="75000"/>
                    <a:lumOff val="25000"/>
                  </a:schemeClr>
                </a:solidFill>
                <a:latin typeface="+mj-lt"/>
                <a:ea typeface="+mj-ea"/>
                <a:cs typeface="+mj-cs"/>
              </a:rPr>
              <a:t>Brevity Penalty</a:t>
            </a:r>
          </a:p>
        </p:txBody>
      </p:sp>
      <p:sp>
        <p:nvSpPr>
          <p:cNvPr id="245" name="c is the length of the corpus of hypothesis translations…"/>
          <p:cNvSpPr txBox="1">
            <a:spLocks noGrp="1"/>
          </p:cNvSpPr>
          <p:nvPr>
            <p:ph type="body" idx="1"/>
          </p:nvPr>
        </p:nvSpPr>
        <p:spPr>
          <a:xfrm>
            <a:off x="3535134" y="642258"/>
            <a:ext cx="5135337" cy="3091682"/>
          </a:xfrm>
          <a:prstGeom prst="rect">
            <a:avLst/>
          </a:prstGeom>
        </p:spPr>
        <p:txBody>
          <a:bodyPr vert="horz" lIns="0" tIns="45720" rIns="0" bIns="45720" rtlCol="0">
            <a:normAutofit/>
          </a:bodyPr>
          <a:lstStyle/>
          <a:p>
            <a:pPr marL="569247" indent="-390660">
              <a:spcBef>
                <a:spcPts val="773"/>
              </a:spcBef>
              <a:defRPr sz="4000"/>
            </a:pPr>
            <a:r>
              <a:rPr lang="en-US" sz="2200"/>
              <a:t>c is the length of the corpus of hypothesis translations</a:t>
            </a:r>
          </a:p>
          <a:p>
            <a:pPr marL="569247" indent="-390660">
              <a:spcBef>
                <a:spcPts val="773"/>
              </a:spcBef>
              <a:defRPr sz="4000"/>
            </a:pPr>
            <a:r>
              <a:rPr lang="en-US" sz="2200"/>
              <a:t>r is the effective reference corpus length</a:t>
            </a:r>
          </a:p>
          <a:p>
            <a:pPr marL="569247" indent="-390660">
              <a:spcBef>
                <a:spcPts val="773"/>
              </a:spcBef>
              <a:defRPr sz="4000"/>
            </a:pPr>
            <a:r>
              <a:rPr lang="en-US" sz="2200"/>
              <a:t>The effective reference corpus length is the sum of the single reference translation from each set that is closest to the hypothesis translation.</a:t>
            </a:r>
          </a:p>
        </p:txBody>
      </p:sp>
      <p:pic>
        <p:nvPicPr>
          <p:cNvPr id="246" name="droppedImage.pdf" descr="droppedImage.pdf"/>
          <p:cNvPicPr>
            <a:picLocks noChangeAspect="1"/>
          </p:cNvPicPr>
          <p:nvPr/>
        </p:nvPicPr>
        <p:blipFill>
          <a:blip r:embed="rId2"/>
          <a:stretch>
            <a:fillRect/>
          </a:stretch>
        </p:blipFill>
        <p:spPr>
          <a:xfrm>
            <a:off x="3535134" y="4049955"/>
            <a:ext cx="5135337" cy="1771691"/>
          </a:xfrm>
          <a:prstGeom prst="rect">
            <a:avLst/>
          </a:prstGeom>
        </p:spPr>
      </p:pic>
      <p:sp>
        <p:nvSpPr>
          <p:cNvPr id="149" name="Rectangle 148">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1" name="Rectangle 150">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255490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BP">
            <a:extLst>
              <a:ext uri="{FF2B5EF4-FFF2-40B4-BE49-F238E27FC236}">
                <a16:creationId xmlns:a16="http://schemas.microsoft.com/office/drawing/2014/main" id="{68CE3A32-3AB0-0E4E-B6E2-733EAF1923E6}"/>
              </a:ext>
            </a:extLst>
          </p:cNvPr>
          <p:cNvGraphicFramePr/>
          <p:nvPr>
            <p:extLst>
              <p:ext uri="{D42A27DB-BD31-4B8C-83A1-F6EECF244321}">
                <p14:modId xmlns:p14="http://schemas.microsoft.com/office/powerpoint/2010/main" val="3447039367"/>
              </p:ext>
            </p:extLst>
          </p:nvPr>
        </p:nvGraphicFramePr>
        <p:xfrm>
          <a:off x="1143000" y="1676400"/>
          <a:ext cx="6355858" cy="4587240"/>
        </p:xfrm>
        <a:graphic>
          <a:graphicData uri="http://schemas.openxmlformats.org/drawingml/2006/chart">
            <c:chart xmlns:c="http://schemas.openxmlformats.org/drawingml/2006/chart" xmlns:r="http://schemas.openxmlformats.org/officeDocument/2006/relationships" r:id="rId3"/>
          </a:graphicData>
        </a:graphic>
      </p:graphicFrame>
      <p:sp>
        <p:nvSpPr>
          <p:cNvPr id="251" name="MT is Shorter"/>
          <p:cNvSpPr txBox="1"/>
          <p:nvPr/>
        </p:nvSpPr>
        <p:spPr>
          <a:xfrm>
            <a:off x="4529314" y="1164614"/>
            <a:ext cx="1914176" cy="480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3800">
                <a:effectLst>
                  <a:outerShdw blurRad="38100" dist="12700" dir="5400000" rotWithShape="0">
                    <a:srgbClr val="000000">
                      <a:alpha val="50000"/>
                    </a:srgbClr>
                  </a:outerShdw>
                </a:effectLst>
                <a:latin typeface="+mj-lt"/>
                <a:ea typeface="+mj-ea"/>
                <a:cs typeface="+mj-cs"/>
                <a:sym typeface="Gill Sans"/>
              </a:defRPr>
            </a:lvl1pPr>
          </a:lstStyle>
          <a:p>
            <a:r>
              <a:rPr sz="2672" dirty="0"/>
              <a:t>MT is Shorter</a:t>
            </a:r>
          </a:p>
        </p:txBody>
      </p:sp>
      <p:sp>
        <p:nvSpPr>
          <p:cNvPr id="252" name="Difference with effective reference length (%)"/>
          <p:cNvSpPr txBox="1"/>
          <p:nvPr/>
        </p:nvSpPr>
        <p:spPr>
          <a:xfrm>
            <a:off x="1420984" y="6326310"/>
            <a:ext cx="6290759" cy="480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3800">
                <a:effectLst>
                  <a:outerShdw blurRad="38100" dist="12700" dir="5400000" rotWithShape="0">
                    <a:srgbClr val="000000">
                      <a:alpha val="50000"/>
                    </a:srgbClr>
                  </a:outerShdw>
                </a:effectLst>
                <a:latin typeface="+mj-lt"/>
                <a:ea typeface="+mj-ea"/>
                <a:cs typeface="+mj-cs"/>
                <a:sym typeface="Gill Sans"/>
              </a:defRPr>
            </a:lvl1pPr>
          </a:lstStyle>
          <a:p>
            <a:r>
              <a:rPr sz="2672"/>
              <a:t>Difference with effective reference length (%)</a:t>
            </a:r>
          </a:p>
        </p:txBody>
      </p:sp>
      <p:sp>
        <p:nvSpPr>
          <p:cNvPr id="3" name="Title 2">
            <a:extLst>
              <a:ext uri="{FF2B5EF4-FFF2-40B4-BE49-F238E27FC236}">
                <a16:creationId xmlns:a16="http://schemas.microsoft.com/office/drawing/2014/main" id="{3166350D-9B03-C340-8D8D-7832FE2D960D}"/>
              </a:ext>
            </a:extLst>
          </p:cNvPr>
          <p:cNvSpPr>
            <a:spLocks noGrp="1"/>
          </p:cNvSpPr>
          <p:nvPr>
            <p:ph type="title"/>
          </p:nvPr>
        </p:nvSpPr>
        <p:spPr/>
        <p:txBody>
          <a:bodyPr anchor="t"/>
          <a:lstStyle/>
          <a:p>
            <a:r>
              <a:rPr lang="en-US" dirty="0"/>
              <a:t>Brevity Penalty </a:t>
            </a:r>
          </a:p>
        </p:txBody>
      </p:sp>
      <p:sp>
        <p:nvSpPr>
          <p:cNvPr id="13" name="MT is Shorter">
            <a:extLst>
              <a:ext uri="{FF2B5EF4-FFF2-40B4-BE49-F238E27FC236}">
                <a16:creationId xmlns:a16="http://schemas.microsoft.com/office/drawing/2014/main" id="{0D6FE2F3-4F68-D04E-9B33-DC0DFE6E4F98}"/>
              </a:ext>
            </a:extLst>
          </p:cNvPr>
          <p:cNvSpPr txBox="1"/>
          <p:nvPr/>
        </p:nvSpPr>
        <p:spPr>
          <a:xfrm>
            <a:off x="1564460" y="1164613"/>
            <a:ext cx="1833257" cy="480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3800">
                <a:effectLst>
                  <a:outerShdw blurRad="38100" dist="12700" dir="5400000" rotWithShape="0">
                    <a:srgbClr val="000000">
                      <a:alpha val="50000"/>
                    </a:srgbClr>
                  </a:outerShdw>
                </a:effectLst>
                <a:latin typeface="+mj-lt"/>
                <a:ea typeface="+mj-ea"/>
                <a:cs typeface="+mj-cs"/>
                <a:sym typeface="Gill Sans"/>
              </a:defRPr>
            </a:lvl1pPr>
          </a:lstStyle>
          <a:p>
            <a:r>
              <a:rPr sz="2672" dirty="0"/>
              <a:t>MT is </a:t>
            </a:r>
            <a:r>
              <a:rPr lang="en-US" sz="2672" dirty="0"/>
              <a:t>Longer</a:t>
            </a:r>
            <a:endParaRPr sz="2672" dirty="0"/>
          </a:p>
        </p:txBody>
      </p:sp>
    </p:spTree>
    <p:extLst>
      <p:ext uri="{BB962C8B-B14F-4D97-AF65-F5344CB8AC3E}">
        <p14:creationId xmlns:p14="http://schemas.microsoft.com/office/powerpoint/2010/main" val="6549523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Machine Translation"/>
          <p:cNvSpPr txBox="1">
            <a:spLocks noGrp="1"/>
          </p:cNvSpPr>
          <p:nvPr>
            <p:ph type="title"/>
          </p:nvPr>
        </p:nvSpPr>
        <p:spPr>
          <a:prstGeom prst="rect">
            <a:avLst/>
          </a:prstGeom>
        </p:spPr>
        <p:txBody>
          <a:bodyPr/>
          <a:lstStyle/>
          <a:p>
            <a:r>
              <a:rPr dirty="0"/>
              <a:t>Machine Translation</a:t>
            </a:r>
          </a:p>
        </p:txBody>
      </p:sp>
      <p:sp>
        <p:nvSpPr>
          <p:cNvPr id="125" name="Translation from one language to another"/>
          <p:cNvSpPr txBox="1">
            <a:spLocks noGrp="1"/>
          </p:cNvSpPr>
          <p:nvPr>
            <p:ph idx="1"/>
          </p:nvPr>
        </p:nvSpPr>
        <p:spPr>
          <a:prstGeom prst="rect">
            <a:avLst/>
          </a:prstGeom>
        </p:spPr>
        <p:txBody>
          <a:bodyPr/>
          <a:lstStyle/>
          <a:p>
            <a:r>
              <a:rPr dirty="0"/>
              <a:t>Translation from one language to another</a:t>
            </a:r>
          </a:p>
        </p:txBody>
      </p:sp>
      <p:grpSp>
        <p:nvGrpSpPr>
          <p:cNvPr id="2" name="Group 1">
            <a:extLst>
              <a:ext uri="{FF2B5EF4-FFF2-40B4-BE49-F238E27FC236}">
                <a16:creationId xmlns:a16="http://schemas.microsoft.com/office/drawing/2014/main" id="{5511D094-81B4-7E4C-AE35-D7B8D0943FAB}"/>
              </a:ext>
            </a:extLst>
          </p:cNvPr>
          <p:cNvGrpSpPr/>
          <p:nvPr/>
        </p:nvGrpSpPr>
        <p:grpSpPr>
          <a:xfrm>
            <a:off x="1307324" y="3209679"/>
            <a:ext cx="6090429" cy="1691625"/>
            <a:chOff x="1307324" y="4564881"/>
            <a:chExt cx="6090429" cy="2405868"/>
          </a:xfrm>
        </p:grpSpPr>
        <p:sp>
          <p:nvSpPr>
            <p:cNvPr id="126" name="I'm giving a talk at University of Pennsylvania"/>
            <p:cNvSpPr txBox="1"/>
            <p:nvPr/>
          </p:nvSpPr>
          <p:spPr>
            <a:xfrm>
              <a:off x="1307324" y="4564881"/>
              <a:ext cx="5654690"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dirty="0"/>
                <a:t>I'm giving a talk at University of Pennsylvania</a:t>
              </a:r>
            </a:p>
          </p:txBody>
        </p:sp>
        <p:sp>
          <p:nvSpPr>
            <p:cNvPr id="127" name="ペンシルベニア大学で講演をしています。"/>
            <p:cNvSpPr txBox="1"/>
            <p:nvPr/>
          </p:nvSpPr>
          <p:spPr>
            <a:xfrm>
              <a:off x="1477863" y="6342883"/>
              <a:ext cx="5919890"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dirty="0" err="1"/>
                <a:t>ペンシルベニア大学で講演をしています</a:t>
              </a:r>
              <a:r>
                <a:rPr sz="2400" dirty="0"/>
                <a:t>。</a:t>
              </a:r>
            </a:p>
          </p:txBody>
        </p:sp>
        <p:sp>
          <p:nvSpPr>
            <p:cNvPr id="128" name="Line"/>
            <p:cNvSpPr/>
            <p:nvPr/>
          </p:nvSpPr>
          <p:spPr>
            <a:xfrm>
              <a:off x="4038600" y="5418671"/>
              <a:ext cx="0" cy="647702"/>
            </a:xfrm>
            <a:prstGeom prst="line">
              <a:avLst/>
            </a:prstGeom>
            <a:ln w="63500">
              <a:solidFill>
                <a:srgbClr val="000000"/>
              </a:solidFill>
              <a:miter lim="400000"/>
              <a:tailEnd type="triangle"/>
            </a:ln>
          </p:spPr>
          <p:txBody>
            <a:bodyPr lIns="35719" tIns="35719" rIns="35719" bIns="35719" anchor="ctr"/>
            <a:lstStyle/>
            <a:p>
              <a:pPr>
                <a:defRPr sz="2400"/>
              </a:pPr>
              <a:endParaRPr sz="2400"/>
            </a:p>
          </p:txBody>
        </p:sp>
      </p:grpSp>
    </p:spTree>
    <p:extLst>
      <p:ext uri="{BB962C8B-B14F-4D97-AF65-F5344CB8AC3E}">
        <p14:creationId xmlns:p14="http://schemas.microsoft.com/office/powerpoint/2010/main" val="3249058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BP = exp(1-(20/18)) = 0.89"/>
          <p:cNvSpPr txBox="1"/>
          <p:nvPr/>
        </p:nvSpPr>
        <p:spPr>
          <a:xfrm>
            <a:off x="2997724" y="2995122"/>
            <a:ext cx="3863107"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BP = exp(1-(20/18)) = 0.89</a:t>
            </a:r>
          </a:p>
        </p:txBody>
      </p:sp>
      <p:sp>
        <p:nvSpPr>
          <p:cNvPr id="255" name="BP = exp(1-(20/4)) = 0.02"/>
          <p:cNvSpPr txBox="1"/>
          <p:nvPr/>
        </p:nvSpPr>
        <p:spPr>
          <a:xfrm>
            <a:off x="3092042" y="6149802"/>
            <a:ext cx="3680365"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BP = exp(1-(20/4)) = 0.02</a:t>
            </a:r>
          </a:p>
        </p:txBody>
      </p:sp>
      <p:graphicFrame>
        <p:nvGraphicFramePr>
          <p:cNvPr id="256" name="Table"/>
          <p:cNvGraphicFramePr/>
          <p:nvPr/>
        </p:nvGraphicFramePr>
        <p:xfrm>
          <a:off x="640080" y="513207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defTabSz="457200">
                        <a:spcBef>
                          <a:spcPts val="1200"/>
                        </a:spcBef>
                      </a:pPr>
                      <a:r>
                        <a:rPr sz="2100">
                          <a:latin typeface="Times Roman"/>
                          <a:ea typeface="Times Roman"/>
                          <a:cs typeface="Times Roman"/>
                          <a:sym typeface="Times Roman"/>
                        </a:rPr>
                        <a:t>to the American plane</a:t>
                      </a:r>
                    </a:p>
                  </a:txBody>
                  <a:tcPr marL="8930" marR="8930" marT="8930" marB="8930" anchor="ctr" horzOverflow="overflow"/>
                </a:tc>
                <a:extLst>
                  <a:ext uri="{0D108BD9-81ED-4DB2-BD59-A6C34878D82A}">
                    <a16:rowId xmlns:a16="http://schemas.microsoft.com/office/drawing/2014/main" val="10000"/>
                  </a:ext>
                </a:extLst>
              </a:tr>
            </a:tbl>
          </a:graphicData>
        </a:graphic>
      </p:graphicFrame>
      <p:graphicFrame>
        <p:nvGraphicFramePr>
          <p:cNvPr id="257" name="Table"/>
          <p:cNvGraphicFramePr/>
          <p:nvPr/>
        </p:nvGraphicFramePr>
        <p:xfrm>
          <a:off x="640080" y="194310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pPr>
                      <a:r>
                        <a:rPr sz="2100">
                          <a:latin typeface="Times Roman"/>
                          <a:ea typeface="Times Roman"/>
                          <a:cs typeface="Times Roman"/>
                          <a:sym typeface="Times Roman"/>
                        </a:rPr>
                        <a:t>appeared calm when he was taken to the American plane, which will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graphicFrame>
        <p:nvGraphicFramePr>
          <p:cNvPr id="258" name="Table"/>
          <p:cNvGraphicFramePr/>
          <p:nvPr/>
        </p:nvGraphicFramePr>
        <p:xfrm>
          <a:off x="640080" y="86868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Ref 1</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led to the American plane which will take him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graphicFrame>
        <p:nvGraphicFramePr>
          <p:cNvPr id="259" name="Table"/>
          <p:cNvGraphicFramePr/>
          <p:nvPr/>
        </p:nvGraphicFramePr>
        <p:xfrm>
          <a:off x="640080" y="405765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Ref 1</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led to the American plane which will take him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260" name="r = 20"/>
          <p:cNvSpPr txBox="1"/>
          <p:nvPr/>
        </p:nvSpPr>
        <p:spPr>
          <a:xfrm>
            <a:off x="6975327" y="1383493"/>
            <a:ext cx="902810"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r = 20</a:t>
            </a:r>
          </a:p>
        </p:txBody>
      </p:sp>
      <p:sp>
        <p:nvSpPr>
          <p:cNvPr id="261" name="r = 20"/>
          <p:cNvSpPr txBox="1"/>
          <p:nvPr/>
        </p:nvSpPr>
        <p:spPr>
          <a:xfrm>
            <a:off x="6978898" y="4572462"/>
            <a:ext cx="902810"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r = 20</a:t>
            </a:r>
          </a:p>
        </p:txBody>
      </p:sp>
      <p:sp>
        <p:nvSpPr>
          <p:cNvPr id="262" name="c = 18"/>
          <p:cNvSpPr txBox="1"/>
          <p:nvPr/>
        </p:nvSpPr>
        <p:spPr>
          <a:xfrm>
            <a:off x="6758732" y="2457913"/>
            <a:ext cx="931663"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c = 18</a:t>
            </a:r>
          </a:p>
        </p:txBody>
      </p:sp>
      <p:sp>
        <p:nvSpPr>
          <p:cNvPr id="263" name="c = 4"/>
          <p:cNvSpPr txBox="1"/>
          <p:nvPr/>
        </p:nvSpPr>
        <p:spPr>
          <a:xfrm>
            <a:off x="7234972" y="5555442"/>
            <a:ext cx="748922" cy="501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c = 4</a:t>
            </a:r>
          </a:p>
        </p:txBody>
      </p:sp>
    </p:spTree>
    <p:extLst>
      <p:ext uri="{BB962C8B-B14F-4D97-AF65-F5344CB8AC3E}">
        <p14:creationId xmlns:p14="http://schemas.microsoft.com/office/powerpoint/2010/main" val="75178918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1" name="Straight Connector 9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3" name="Rectangle 92">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BLEU"/>
          <p:cNvSpPr txBox="1">
            <a:spLocks noGrp="1"/>
          </p:cNvSpPr>
          <p:nvPr>
            <p:ph type="title"/>
          </p:nvPr>
        </p:nvSpPr>
        <p:spPr>
          <a:xfrm>
            <a:off x="481692" y="642257"/>
            <a:ext cx="2563257" cy="5226837"/>
          </a:xfrm>
          <a:prstGeom prst="rect">
            <a:avLst/>
          </a:prstGeom>
        </p:spPr>
        <p:txBody>
          <a:bodyPr vert="horz" lIns="91440" tIns="45720" rIns="91440" bIns="45720" rtlCol="0" anchor="t">
            <a:normAutofit/>
          </a:bodyPr>
          <a:lstStyle>
            <a:lvl1pPr defTabSz="457200">
              <a:defRPr sz="7600">
                <a:solidFill>
                  <a:srgbClr val="126EB2"/>
                </a:solidFill>
                <a:latin typeface="Helvetica"/>
                <a:ea typeface="Helvetica"/>
                <a:cs typeface="Helvetica"/>
                <a:sym typeface="Helvetica"/>
              </a:defRPr>
            </a:lvl1pPr>
          </a:lstStyle>
          <a:p>
            <a:pPr defTabSz="914400"/>
            <a:r>
              <a:rPr lang="en-US" sz="4800">
                <a:solidFill>
                  <a:schemeClr val="tx1">
                    <a:lumMod val="75000"/>
                    <a:lumOff val="25000"/>
                  </a:schemeClr>
                </a:solidFill>
                <a:latin typeface="+mj-lt"/>
                <a:ea typeface="+mj-ea"/>
                <a:cs typeface="+mj-cs"/>
              </a:rPr>
              <a:t>BLEU </a:t>
            </a:r>
          </a:p>
        </p:txBody>
      </p:sp>
      <p:sp>
        <p:nvSpPr>
          <p:cNvPr id="266" name="Geometric average of the n-gram precisions…"/>
          <p:cNvSpPr txBox="1">
            <a:spLocks noGrp="1"/>
          </p:cNvSpPr>
          <p:nvPr>
            <p:ph type="body" sz="half" idx="1"/>
          </p:nvPr>
        </p:nvSpPr>
        <p:spPr>
          <a:xfrm>
            <a:off x="3535134" y="642258"/>
            <a:ext cx="5135337" cy="3091682"/>
          </a:xfrm>
          <a:prstGeom prst="rect">
            <a:avLst/>
          </a:prstGeom>
        </p:spPr>
        <p:txBody>
          <a:bodyPr vert="horz" lIns="0" tIns="45720" rIns="0" bIns="45720" rtlCol="0">
            <a:normAutofit/>
          </a:bodyPr>
          <a:lstStyle/>
          <a:p>
            <a:pPr marL="569247" indent="-390660">
              <a:spcBef>
                <a:spcPts val="773"/>
              </a:spcBef>
              <a:defRPr sz="4000"/>
            </a:pPr>
            <a:r>
              <a:rPr lang="en-US" sz="3100"/>
              <a:t>Geometric average of the n-gram precisions</a:t>
            </a:r>
          </a:p>
          <a:p>
            <a:pPr marL="569247" indent="-390660">
              <a:spcBef>
                <a:spcPts val="773"/>
              </a:spcBef>
              <a:defRPr sz="4000"/>
            </a:pPr>
            <a:r>
              <a:rPr lang="en-US" sz="3100"/>
              <a:t>Optionally weight them with w</a:t>
            </a:r>
          </a:p>
          <a:p>
            <a:pPr marL="569247" indent="-390660">
              <a:spcBef>
                <a:spcPts val="773"/>
              </a:spcBef>
              <a:defRPr sz="4000"/>
            </a:pPr>
            <a:r>
              <a:rPr lang="en-US" sz="3100"/>
              <a:t>Multiplied by the brevity penalty </a:t>
            </a:r>
          </a:p>
        </p:txBody>
      </p:sp>
      <p:pic>
        <p:nvPicPr>
          <p:cNvPr id="267" name="droppedImage.pdf" descr="droppedImage.pdf"/>
          <p:cNvPicPr>
            <a:picLocks noChangeAspect="1"/>
          </p:cNvPicPr>
          <p:nvPr/>
        </p:nvPicPr>
        <p:blipFill>
          <a:blip r:embed="rId3"/>
          <a:stretch>
            <a:fillRect/>
          </a:stretch>
        </p:blipFill>
        <p:spPr>
          <a:xfrm>
            <a:off x="3535134" y="4377333"/>
            <a:ext cx="5135337" cy="1116935"/>
          </a:xfrm>
          <a:prstGeom prst="rect">
            <a:avLst/>
          </a:prstGeom>
        </p:spPr>
      </p:pic>
      <p:sp>
        <p:nvSpPr>
          <p:cNvPr id="95" name="Rectangle 94">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44447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exp(1-(20/18)) * exp((ln .83 + ln .59 + ln .31 + ln .2)/4) = 0.374"/>
          <p:cNvSpPr txBox="1"/>
          <p:nvPr/>
        </p:nvSpPr>
        <p:spPr>
          <a:xfrm>
            <a:off x="717322" y="3167370"/>
            <a:ext cx="8423910" cy="934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algn="ctr">
              <a:defRPr sz="4000">
                <a:latin typeface="+mj-lt"/>
                <a:ea typeface="+mj-ea"/>
                <a:cs typeface="+mj-cs"/>
                <a:sym typeface="Gill Sans"/>
              </a:defRPr>
            </a:pPr>
            <a:r>
              <a:rPr sz="2812"/>
              <a:t>exp(1-(20/18)) * exp((ln .83 + ln .59 + ln .31 + ln .2)/4) </a:t>
            </a:r>
            <a:r>
              <a:rPr sz="2812" b="1"/>
              <a:t>= 0.374</a:t>
            </a:r>
          </a:p>
        </p:txBody>
      </p:sp>
      <p:sp>
        <p:nvSpPr>
          <p:cNvPr id="272" name="exp(1-(20/4)) * exp((ln 1 + ln 1 + ln 1 + ln 1)/4)…"/>
          <p:cNvSpPr txBox="1"/>
          <p:nvPr/>
        </p:nvSpPr>
        <p:spPr>
          <a:xfrm>
            <a:off x="1522125" y="5933429"/>
            <a:ext cx="6820198" cy="934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anchor="ctr">
            <a:spAutoFit/>
          </a:bodyPr>
          <a:lstStyle/>
          <a:p>
            <a:pPr algn="ctr">
              <a:defRPr sz="4000">
                <a:latin typeface="+mj-lt"/>
                <a:ea typeface="+mj-ea"/>
                <a:cs typeface="+mj-cs"/>
                <a:sym typeface="Gill Sans"/>
              </a:defRPr>
            </a:pPr>
            <a:r>
              <a:rPr sz="2812"/>
              <a:t>exp(1-(20/4)) * exp((ln 1 + ln 1 + ln 1 + ln 1)/4) </a:t>
            </a:r>
          </a:p>
          <a:p>
            <a:pPr algn="ctr">
              <a:defRPr sz="4000" b="1">
                <a:latin typeface="+mj-lt"/>
                <a:ea typeface="+mj-ea"/>
                <a:cs typeface="+mj-cs"/>
                <a:sym typeface="Gill Sans"/>
              </a:defRPr>
            </a:pPr>
            <a:r>
              <a:rPr sz="2812"/>
              <a:t>= 0.018</a:t>
            </a:r>
          </a:p>
        </p:txBody>
      </p:sp>
      <p:graphicFrame>
        <p:nvGraphicFramePr>
          <p:cNvPr id="273" name="Table"/>
          <p:cNvGraphicFramePr/>
          <p:nvPr/>
        </p:nvGraphicFramePr>
        <p:xfrm>
          <a:off x="640080" y="461772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defTabSz="457200">
                        <a:spcBef>
                          <a:spcPts val="1200"/>
                        </a:spcBef>
                      </a:pPr>
                      <a:r>
                        <a:rPr sz="2100">
                          <a:latin typeface="Times Roman"/>
                          <a:ea typeface="Times Roman"/>
                          <a:cs typeface="Times Roman"/>
                          <a:sym typeface="Times Roman"/>
                        </a:rPr>
                        <a:t>to the American plane</a:t>
                      </a:r>
                    </a:p>
                  </a:txBody>
                  <a:tcPr marL="8930" marR="8930" marT="8930" marB="8930" anchor="ctr" horzOverflow="overflow"/>
                </a:tc>
                <a:extLst>
                  <a:ext uri="{0D108BD9-81ED-4DB2-BD59-A6C34878D82A}">
                    <a16:rowId xmlns:a16="http://schemas.microsoft.com/office/drawing/2014/main" val="10000"/>
                  </a:ext>
                </a:extLst>
              </a:tr>
            </a:tbl>
          </a:graphicData>
        </a:graphic>
      </p:graphicFrame>
      <p:graphicFrame>
        <p:nvGraphicFramePr>
          <p:cNvPr id="274" name="Table"/>
          <p:cNvGraphicFramePr/>
          <p:nvPr/>
        </p:nvGraphicFramePr>
        <p:xfrm>
          <a:off x="640080" y="194310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pPr>
                      <a:r>
                        <a:rPr sz="2100">
                          <a:latin typeface="Times Roman"/>
                          <a:ea typeface="Times Roman"/>
                          <a:cs typeface="Times Roman"/>
                          <a:sym typeface="Times Roman"/>
                        </a:rPr>
                        <a:t>appeared calm when he was taken to the American plane, which will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6" name="Title 5">
            <a:extLst>
              <a:ext uri="{FF2B5EF4-FFF2-40B4-BE49-F238E27FC236}">
                <a16:creationId xmlns:a16="http://schemas.microsoft.com/office/drawing/2014/main" id="{1D3499D5-3B78-8B41-8859-01ADB2337521}"/>
              </a:ext>
            </a:extLst>
          </p:cNvPr>
          <p:cNvSpPr>
            <a:spLocks noGrp="1"/>
          </p:cNvSpPr>
          <p:nvPr>
            <p:ph type="title"/>
          </p:nvPr>
        </p:nvSpPr>
        <p:spPr/>
        <p:txBody>
          <a:bodyPr/>
          <a:lstStyle/>
          <a:p>
            <a:r>
              <a:rPr lang="en-US" dirty="0"/>
              <a:t>BLEU</a:t>
            </a:r>
          </a:p>
        </p:txBody>
      </p:sp>
    </p:spTree>
    <p:extLst>
      <p:ext uri="{BB962C8B-B14F-4D97-AF65-F5344CB8AC3E}">
        <p14:creationId xmlns:p14="http://schemas.microsoft.com/office/powerpoint/2010/main" val="2888015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8" name="Rectangle 9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0" name="Straight Connector 9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2" name="Rectangle 10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0" name="Problems with BLEU"/>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Problems with BLEU</a:t>
            </a:r>
          </a:p>
        </p:txBody>
      </p:sp>
      <p:sp>
        <p:nvSpPr>
          <p:cNvPr id="106" name="Rectangle 10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83" name="Synonyms and paraphrases are only handled if they are in the set of multiple reference translations…">
            <a:extLst>
              <a:ext uri="{FF2B5EF4-FFF2-40B4-BE49-F238E27FC236}">
                <a16:creationId xmlns:a16="http://schemas.microsoft.com/office/drawing/2014/main" id="{476F1DAA-8EC2-4DA5-AF0D-6C6AFD76EB50}"/>
              </a:ext>
            </a:extLst>
          </p:cNvPr>
          <p:cNvGraphicFramePr/>
          <p:nvPr>
            <p:extLst>
              <p:ext uri="{D42A27DB-BD31-4B8C-83A1-F6EECF244321}">
                <p14:modId xmlns:p14="http://schemas.microsoft.com/office/powerpoint/2010/main" val="3861027447"/>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888907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Rectangle 98">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1" name="Straight Connector 100">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 name="Rectangle 102">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3" name="More Metrics"/>
          <p:cNvSpPr txBox="1">
            <a:spLocks noGrp="1"/>
          </p:cNvSpPr>
          <p:nvPr>
            <p:ph type="title"/>
          </p:nvPr>
        </p:nvSpPr>
        <p:spPr>
          <a:xfrm>
            <a:off x="800100" y="5252936"/>
            <a:ext cx="7543800" cy="1028715"/>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algn="ctr" defTabSz="914400"/>
            <a:r>
              <a:rPr lang="en-US" sz="4800">
                <a:solidFill>
                  <a:srgbClr val="FFFFFF"/>
                </a:solidFill>
                <a:latin typeface="+mj-lt"/>
                <a:ea typeface="+mj-ea"/>
                <a:cs typeface="+mj-cs"/>
              </a:rPr>
              <a:t>More Metrics</a:t>
            </a:r>
          </a:p>
        </p:txBody>
      </p:sp>
      <p:sp>
        <p:nvSpPr>
          <p:cNvPr id="284" name="WER - word error rate…"/>
          <p:cNvSpPr txBox="1">
            <a:spLocks noGrp="1"/>
          </p:cNvSpPr>
          <p:nvPr>
            <p:ph type="body" idx="1"/>
          </p:nvPr>
        </p:nvSpPr>
        <p:spPr>
          <a:xfrm>
            <a:off x="822960" y="1086678"/>
            <a:ext cx="7520940" cy="3471467"/>
          </a:xfrm>
          <a:prstGeom prst="rect">
            <a:avLst/>
          </a:prstGeom>
        </p:spPr>
        <p:txBody>
          <a:bodyPr vert="horz" lIns="0" tIns="45720" rIns="0" bIns="45720" rtlCol="0">
            <a:normAutofit/>
          </a:bodyPr>
          <a:lstStyle/>
          <a:p>
            <a:pPr marL="569247" indent="-390660">
              <a:spcBef>
                <a:spcPts val="773"/>
              </a:spcBef>
              <a:defRPr sz="4000"/>
            </a:pPr>
            <a:r>
              <a:rPr lang="en-US" sz="3700"/>
              <a:t>WER - word error rate</a:t>
            </a:r>
          </a:p>
          <a:p>
            <a:pPr marL="569247" indent="-390660">
              <a:spcBef>
                <a:spcPts val="773"/>
              </a:spcBef>
              <a:defRPr sz="4000"/>
            </a:pPr>
            <a:r>
              <a:rPr lang="en-US" sz="3700"/>
              <a:t>PI-WER - position independent WER</a:t>
            </a:r>
          </a:p>
          <a:p>
            <a:pPr marL="569247" indent="-390660">
              <a:spcBef>
                <a:spcPts val="773"/>
              </a:spcBef>
              <a:defRPr sz="4000"/>
            </a:pPr>
            <a:r>
              <a:rPr lang="en-US" sz="3700"/>
              <a:t>METEOR - </a:t>
            </a:r>
            <a:r>
              <a:rPr lang="en-US" sz="3700" b="1"/>
              <a:t>M</a:t>
            </a:r>
            <a:r>
              <a:rPr lang="en-US" sz="3700"/>
              <a:t>etric for </a:t>
            </a:r>
            <a:r>
              <a:rPr lang="en-US" sz="3700" b="1"/>
              <a:t>E</a:t>
            </a:r>
            <a:r>
              <a:rPr lang="en-US" sz="3700"/>
              <a:t>valuation of </a:t>
            </a:r>
            <a:r>
              <a:rPr lang="en-US" sz="3700" b="1"/>
              <a:t>T</a:t>
            </a:r>
            <a:r>
              <a:rPr lang="en-US" sz="3700"/>
              <a:t>ranslation with </a:t>
            </a:r>
            <a:r>
              <a:rPr lang="en-US" sz="3700" b="1"/>
              <a:t>E</a:t>
            </a:r>
            <a:r>
              <a:rPr lang="en-US" sz="3700"/>
              <a:t>xplicit </a:t>
            </a:r>
            <a:r>
              <a:rPr lang="en-US" sz="3700" b="1"/>
              <a:t>OR</a:t>
            </a:r>
            <a:r>
              <a:rPr lang="en-US" sz="3700"/>
              <a:t>dering</a:t>
            </a:r>
          </a:p>
          <a:p>
            <a:pPr marL="569247" indent="-390660">
              <a:spcBef>
                <a:spcPts val="773"/>
              </a:spcBef>
              <a:defRPr sz="4000"/>
            </a:pPr>
            <a:r>
              <a:rPr lang="en-US" sz="3700"/>
              <a:t>TERp - </a:t>
            </a:r>
            <a:r>
              <a:rPr lang="en-US" sz="3700" b="1"/>
              <a:t>T</a:t>
            </a:r>
            <a:r>
              <a:rPr lang="en-US" sz="3700"/>
              <a:t>ranslation </a:t>
            </a:r>
            <a:r>
              <a:rPr lang="en-US" sz="3700" b="1"/>
              <a:t>E</a:t>
            </a:r>
            <a:r>
              <a:rPr lang="en-US" sz="3700"/>
              <a:t>dit </a:t>
            </a:r>
            <a:r>
              <a:rPr lang="en-US" sz="3700" b="1"/>
              <a:t>R</a:t>
            </a:r>
            <a:r>
              <a:rPr lang="en-US" sz="3700"/>
              <a:t>ate </a:t>
            </a:r>
            <a:r>
              <a:rPr lang="en-US" sz="3700" b="1"/>
              <a:t>p</a:t>
            </a:r>
            <a:r>
              <a:rPr lang="en-US" sz="3700"/>
              <a:t>lus</a:t>
            </a:r>
          </a:p>
        </p:txBody>
      </p:sp>
      <p:sp>
        <p:nvSpPr>
          <p:cNvPr id="107" name="Rectangle 106">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098832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 name="Even More Metrics"/>
          <p:cNvSpPr txBox="1">
            <a:spLocks noGrp="1"/>
          </p:cNvSpPr>
          <p:nvPr>
            <p:ph type="title"/>
          </p:nvPr>
        </p:nvSpPr>
        <p:spPr>
          <a:xfrm>
            <a:off x="891540" y="182880"/>
            <a:ext cx="7360921" cy="1714501"/>
          </a:xfrm>
          <a:prstGeom prst="rect">
            <a:avLst/>
          </a:prstGeom>
        </p:spPr>
        <p:txBody>
          <a:bodyPr vert="horz" lIns="34289" tIns="34289" rIns="34289" bIns="34289" rtlCol="0" anchor="b">
            <a:normAutofit fontScale="90000"/>
          </a:bodyPr>
          <a:lstStyle>
            <a:lvl1pPr defTabSz="457200">
              <a:defRPr sz="7600">
                <a:solidFill>
                  <a:srgbClr val="126EB2"/>
                </a:solidFill>
                <a:latin typeface="Helvetica"/>
                <a:ea typeface="Helvetica"/>
                <a:cs typeface="Helvetica"/>
                <a:sym typeface="Helvetica"/>
              </a:defRPr>
            </a:lvl1pPr>
          </a:lstStyle>
          <a:p>
            <a:r>
              <a:t>Even More Metrics</a:t>
            </a:r>
          </a:p>
        </p:txBody>
      </p:sp>
      <p:pic>
        <p:nvPicPr>
          <p:cNvPr id="287" name="droppedImage.pdf" descr="droppedImage.pdf"/>
          <p:cNvPicPr>
            <a:picLocks noChangeAspect="1"/>
          </p:cNvPicPr>
          <p:nvPr/>
        </p:nvPicPr>
        <p:blipFill>
          <a:blip r:embed="rId2"/>
          <a:stretch>
            <a:fillRect/>
          </a:stretch>
        </p:blipFill>
        <p:spPr>
          <a:xfrm>
            <a:off x="99082" y="1808635"/>
            <a:ext cx="12178318" cy="4640581"/>
          </a:xfrm>
          <a:prstGeom prst="rect">
            <a:avLst/>
          </a:prstGeom>
          <a:ln w="12700">
            <a:miter lim="400000"/>
          </a:ln>
        </p:spPr>
      </p:pic>
    </p:spTree>
    <p:extLst>
      <p:ext uri="{BB962C8B-B14F-4D97-AF65-F5344CB8AC3E}">
        <p14:creationId xmlns:p14="http://schemas.microsoft.com/office/powerpoint/2010/main" val="239788375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How do we know which metric is best?"/>
          <p:cNvSpPr txBox="1">
            <a:spLocks noGrp="1"/>
          </p:cNvSpPr>
          <p:nvPr>
            <p:ph type="title"/>
          </p:nvPr>
        </p:nvSpPr>
        <p:spPr>
          <a:xfrm>
            <a:off x="891540" y="182880"/>
            <a:ext cx="7360921" cy="1714501"/>
          </a:xfrm>
          <a:prstGeom prst="rect">
            <a:avLst/>
          </a:prstGeom>
        </p:spPr>
        <p:txBody>
          <a:bodyPr vert="horz" lIns="34289" tIns="34289" rIns="34289" bIns="34289" rtlCol="0" anchor="b">
            <a:normAutofit fontScale="90000"/>
          </a:bodyPr>
          <a:lstStyle>
            <a:lvl1pPr defTabSz="457200">
              <a:defRPr sz="7600">
                <a:solidFill>
                  <a:srgbClr val="126EB2"/>
                </a:solidFill>
                <a:latin typeface="Helvetica"/>
                <a:ea typeface="Helvetica"/>
                <a:cs typeface="Helvetica"/>
                <a:sym typeface="Helvetica"/>
              </a:defRPr>
            </a:lvl1pPr>
          </a:lstStyle>
          <a:p>
            <a:r>
              <a:t>How do we know which metric is best?</a:t>
            </a:r>
          </a:p>
        </p:txBody>
      </p:sp>
      <p:sp>
        <p:nvSpPr>
          <p:cNvPr id="290" name="Measure correlation with human judgments…"/>
          <p:cNvSpPr txBox="1">
            <a:spLocks noGrp="1"/>
          </p:cNvSpPr>
          <p:nvPr>
            <p:ph type="body" idx="1"/>
          </p:nvPr>
        </p:nvSpPr>
        <p:spPr>
          <a:xfrm>
            <a:off x="891540" y="1943100"/>
            <a:ext cx="7360921" cy="4023361"/>
          </a:xfrm>
          <a:prstGeom prst="rect">
            <a:avLst/>
          </a:prstGeom>
        </p:spPr>
        <p:txBody>
          <a:bodyPr vert="horz" lIns="34289" tIns="34289" rIns="34289" bIns="34289" rtlCol="0">
            <a:normAutofit/>
          </a:bodyPr>
          <a:lstStyle/>
          <a:p>
            <a:pPr marL="569247" indent="-390660" defTabSz="321457">
              <a:spcBef>
                <a:spcPts val="773"/>
              </a:spcBef>
              <a:buClr>
                <a:srgbClr val="C0C0C0"/>
              </a:buClr>
              <a:defRPr sz="4000"/>
            </a:pPr>
            <a:r>
              <a:t>Measure correlation with human judgments </a:t>
            </a:r>
          </a:p>
          <a:p>
            <a:pPr marL="569247" indent="-390660" defTabSz="321457">
              <a:spcBef>
                <a:spcPts val="773"/>
              </a:spcBef>
              <a:buClr>
                <a:srgbClr val="C0C0C0"/>
              </a:buClr>
              <a:defRPr sz="4000"/>
            </a:pPr>
            <a:r>
              <a:t>How do people evaluation MT quality</a:t>
            </a:r>
          </a:p>
        </p:txBody>
      </p:sp>
    </p:spTree>
    <p:extLst>
      <p:ext uri="{BB962C8B-B14F-4D97-AF65-F5344CB8AC3E}">
        <p14:creationId xmlns:p14="http://schemas.microsoft.com/office/powerpoint/2010/main" val="255944715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2" name="droppedImage.pdf" descr="droppedImage.pdf"/>
          <p:cNvPicPr>
            <a:picLocks noChangeAspect="1"/>
          </p:cNvPicPr>
          <p:nvPr/>
        </p:nvPicPr>
        <p:blipFill>
          <a:blip r:embed="rId2"/>
          <a:stretch>
            <a:fillRect/>
          </a:stretch>
        </p:blipFill>
        <p:spPr>
          <a:xfrm>
            <a:off x="-13096" y="1245573"/>
            <a:ext cx="9166860" cy="5349537"/>
          </a:xfrm>
          <a:prstGeom prst="rect">
            <a:avLst/>
          </a:prstGeom>
          <a:ln w="12700">
            <a:miter lim="400000"/>
          </a:ln>
        </p:spPr>
      </p:pic>
      <p:sp>
        <p:nvSpPr>
          <p:cNvPr id="293" name="Circle"/>
          <p:cNvSpPr/>
          <p:nvPr/>
        </p:nvSpPr>
        <p:spPr>
          <a:xfrm>
            <a:off x="6617970" y="5143500"/>
            <a:ext cx="137161" cy="137160"/>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294" name="Circle"/>
          <p:cNvSpPr/>
          <p:nvPr/>
        </p:nvSpPr>
        <p:spPr>
          <a:xfrm>
            <a:off x="7155180" y="440055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295" name="Circle"/>
          <p:cNvSpPr/>
          <p:nvPr/>
        </p:nvSpPr>
        <p:spPr>
          <a:xfrm>
            <a:off x="7635240" y="365760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296" name="Circle"/>
          <p:cNvSpPr/>
          <p:nvPr/>
        </p:nvSpPr>
        <p:spPr>
          <a:xfrm>
            <a:off x="8149590" y="587502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297" name="Circle"/>
          <p:cNvSpPr/>
          <p:nvPr/>
        </p:nvSpPr>
        <p:spPr>
          <a:xfrm>
            <a:off x="8652510" y="292608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298" name="Manual Evaluation"/>
          <p:cNvSpPr txBox="1">
            <a:spLocks noGrp="1"/>
          </p:cNvSpPr>
          <p:nvPr>
            <p:ph type="title"/>
          </p:nvPr>
        </p:nvSpPr>
        <p:spPr>
          <a:xfrm>
            <a:off x="891540" y="194310"/>
            <a:ext cx="7360921" cy="994411"/>
          </a:xfrm>
          <a:prstGeom prst="rect">
            <a:avLst/>
          </a:prstGeom>
        </p:spPr>
        <p:txBody>
          <a:bodyPr vert="horz" lIns="34289" tIns="34289" rIns="34289" bIns="34289" rtlCol="0" anchor="b">
            <a:normAutofit fontScale="90000"/>
          </a:bodyPr>
          <a:lstStyle>
            <a:lvl1pPr defTabSz="457200">
              <a:defRPr sz="7600">
                <a:solidFill>
                  <a:srgbClr val="126EB2"/>
                </a:solidFill>
                <a:latin typeface="Helvetica"/>
                <a:ea typeface="Helvetica"/>
                <a:cs typeface="Helvetica"/>
                <a:sym typeface="Helvetica"/>
              </a:defRPr>
            </a:lvl1pPr>
          </a:lstStyle>
          <a:p>
            <a:r>
              <a:t>Manual Evaluation</a:t>
            </a:r>
          </a:p>
        </p:txBody>
      </p:sp>
    </p:spTree>
    <p:extLst>
      <p:ext uri="{BB962C8B-B14F-4D97-AF65-F5344CB8AC3E}">
        <p14:creationId xmlns:p14="http://schemas.microsoft.com/office/powerpoint/2010/main" val="364221226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Abs val="0"/>
                                  </p:iterate>
                                  <p:childTnLst>
                                    <p:set>
                                      <p:cBhvr>
                                        <p:cTn id="6" fill="hold"/>
                                        <p:tgtEl>
                                          <p:spTgt spid="293"/>
                                        </p:tgtEl>
                                        <p:attrNameLst>
                                          <p:attrName>style.visibility</p:attrName>
                                        </p:attrNameLst>
                                      </p:cBhvr>
                                      <p:to>
                                        <p:strVal val="visible"/>
                                      </p:to>
                                    </p:set>
                                    <p:anim calcmode="lin" valueType="num">
                                      <p:cBhvr>
                                        <p:cTn id="7" dur="1500" fill="hold"/>
                                        <p:tgtEl>
                                          <p:spTgt spid="293"/>
                                        </p:tgtEl>
                                        <p:attrNameLst>
                                          <p:attrName>ppt_w</p:attrName>
                                        </p:attrNameLst>
                                      </p:cBhvr>
                                      <p:tavLst>
                                        <p:tav tm="0">
                                          <p:val>
                                            <p:strVal val="4*#ppt_w"/>
                                          </p:val>
                                        </p:tav>
                                        <p:tav tm="100000">
                                          <p:val>
                                            <p:strVal val="#ppt_w"/>
                                          </p:val>
                                        </p:tav>
                                      </p:tavLst>
                                    </p:anim>
                                    <p:anim calcmode="lin" valueType="num">
                                      <p:cBhvr>
                                        <p:cTn id="8" dur="1500" fill="hold"/>
                                        <p:tgtEl>
                                          <p:spTgt spid="293"/>
                                        </p:tgtEl>
                                        <p:attrNameLst>
                                          <p:attrName>ppt_h</p:attrName>
                                        </p:attrNameLst>
                                      </p:cBhvr>
                                      <p:tavLst>
                                        <p:tav tm="0">
                                          <p:val>
                                            <p:strVal val="4*#ppt_h"/>
                                          </p:val>
                                        </p:tav>
                                        <p:tav tm="100000">
                                          <p:val>
                                            <p:strVal val="#ppt_h"/>
                                          </p:val>
                                        </p:tav>
                                      </p:tavLst>
                                    </p:anim>
                                  </p:childTnLst>
                                </p:cTn>
                              </p:par>
                            </p:childTnLst>
                          </p:cTn>
                        </p:par>
                        <p:par>
                          <p:cTn id="9" fill="hold">
                            <p:stCondLst>
                              <p:cond delay="1500"/>
                            </p:stCondLst>
                            <p:childTnLst>
                              <p:par>
                                <p:cTn id="10" presetID="23" presetClass="entr" presetSubtype="32" fill="hold" grpId="0" nodeType="afterEffect">
                                  <p:stCondLst>
                                    <p:cond delay="0"/>
                                  </p:stCondLst>
                                  <p:iterate type="lt">
                                    <p:tmAbs val="0"/>
                                  </p:iterate>
                                  <p:childTnLst>
                                    <p:set>
                                      <p:cBhvr>
                                        <p:cTn id="11" fill="hold"/>
                                        <p:tgtEl>
                                          <p:spTgt spid="294"/>
                                        </p:tgtEl>
                                        <p:attrNameLst>
                                          <p:attrName>style.visibility</p:attrName>
                                        </p:attrNameLst>
                                      </p:cBhvr>
                                      <p:to>
                                        <p:strVal val="visible"/>
                                      </p:to>
                                    </p:set>
                                    <p:anim calcmode="lin" valueType="num">
                                      <p:cBhvr>
                                        <p:cTn id="12" dur="1500" fill="hold"/>
                                        <p:tgtEl>
                                          <p:spTgt spid="294"/>
                                        </p:tgtEl>
                                        <p:attrNameLst>
                                          <p:attrName>ppt_w</p:attrName>
                                        </p:attrNameLst>
                                      </p:cBhvr>
                                      <p:tavLst>
                                        <p:tav tm="0">
                                          <p:val>
                                            <p:strVal val="4*#ppt_w"/>
                                          </p:val>
                                        </p:tav>
                                        <p:tav tm="100000">
                                          <p:val>
                                            <p:strVal val="#ppt_w"/>
                                          </p:val>
                                        </p:tav>
                                      </p:tavLst>
                                    </p:anim>
                                    <p:anim calcmode="lin" valueType="num">
                                      <p:cBhvr>
                                        <p:cTn id="13" dur="1500" fill="hold"/>
                                        <p:tgtEl>
                                          <p:spTgt spid="294"/>
                                        </p:tgtEl>
                                        <p:attrNameLst>
                                          <p:attrName>ppt_h</p:attrName>
                                        </p:attrNameLst>
                                      </p:cBhvr>
                                      <p:tavLst>
                                        <p:tav tm="0">
                                          <p:val>
                                            <p:strVal val="4*#ppt_h"/>
                                          </p:val>
                                        </p:tav>
                                        <p:tav tm="100000">
                                          <p:val>
                                            <p:strVal val="#ppt_h"/>
                                          </p:val>
                                        </p:tav>
                                      </p:tavLst>
                                    </p:anim>
                                  </p:childTnLst>
                                </p:cTn>
                              </p:par>
                            </p:childTnLst>
                          </p:cTn>
                        </p:par>
                        <p:par>
                          <p:cTn id="14" fill="hold">
                            <p:stCondLst>
                              <p:cond delay="3000"/>
                            </p:stCondLst>
                            <p:childTnLst>
                              <p:par>
                                <p:cTn id="15" presetID="23" presetClass="entr" presetSubtype="32" fill="hold" grpId="0" nodeType="afterEffect">
                                  <p:stCondLst>
                                    <p:cond delay="0"/>
                                  </p:stCondLst>
                                  <p:iterate type="lt">
                                    <p:tmAbs val="0"/>
                                  </p:iterate>
                                  <p:childTnLst>
                                    <p:set>
                                      <p:cBhvr>
                                        <p:cTn id="16" fill="hold"/>
                                        <p:tgtEl>
                                          <p:spTgt spid="295"/>
                                        </p:tgtEl>
                                        <p:attrNameLst>
                                          <p:attrName>style.visibility</p:attrName>
                                        </p:attrNameLst>
                                      </p:cBhvr>
                                      <p:to>
                                        <p:strVal val="visible"/>
                                      </p:to>
                                    </p:set>
                                    <p:anim calcmode="lin" valueType="num">
                                      <p:cBhvr>
                                        <p:cTn id="17" dur="750" fill="hold"/>
                                        <p:tgtEl>
                                          <p:spTgt spid="295"/>
                                        </p:tgtEl>
                                        <p:attrNameLst>
                                          <p:attrName>ppt_w</p:attrName>
                                        </p:attrNameLst>
                                      </p:cBhvr>
                                      <p:tavLst>
                                        <p:tav tm="0">
                                          <p:val>
                                            <p:strVal val="4*#ppt_w"/>
                                          </p:val>
                                        </p:tav>
                                        <p:tav tm="100000">
                                          <p:val>
                                            <p:strVal val="#ppt_w"/>
                                          </p:val>
                                        </p:tav>
                                      </p:tavLst>
                                    </p:anim>
                                    <p:anim calcmode="lin" valueType="num">
                                      <p:cBhvr>
                                        <p:cTn id="18" dur="750" fill="hold"/>
                                        <p:tgtEl>
                                          <p:spTgt spid="295"/>
                                        </p:tgtEl>
                                        <p:attrNameLst>
                                          <p:attrName>ppt_h</p:attrName>
                                        </p:attrNameLst>
                                      </p:cBhvr>
                                      <p:tavLst>
                                        <p:tav tm="0">
                                          <p:val>
                                            <p:strVal val="4*#ppt_h"/>
                                          </p:val>
                                        </p:tav>
                                        <p:tav tm="100000">
                                          <p:val>
                                            <p:strVal val="#ppt_h"/>
                                          </p:val>
                                        </p:tav>
                                      </p:tavLst>
                                    </p:anim>
                                  </p:childTnLst>
                                </p:cTn>
                              </p:par>
                            </p:childTnLst>
                          </p:cTn>
                        </p:par>
                        <p:par>
                          <p:cTn id="19" fill="hold">
                            <p:stCondLst>
                              <p:cond delay="3750"/>
                            </p:stCondLst>
                            <p:childTnLst>
                              <p:par>
                                <p:cTn id="20" presetID="23" presetClass="entr" presetSubtype="32" fill="hold" grpId="0" nodeType="afterEffect">
                                  <p:stCondLst>
                                    <p:cond delay="0"/>
                                  </p:stCondLst>
                                  <p:iterate type="lt">
                                    <p:tmAbs val="0"/>
                                  </p:iterate>
                                  <p:childTnLst>
                                    <p:set>
                                      <p:cBhvr>
                                        <p:cTn id="21" fill="hold"/>
                                        <p:tgtEl>
                                          <p:spTgt spid="296"/>
                                        </p:tgtEl>
                                        <p:attrNameLst>
                                          <p:attrName>style.visibility</p:attrName>
                                        </p:attrNameLst>
                                      </p:cBhvr>
                                      <p:to>
                                        <p:strVal val="visible"/>
                                      </p:to>
                                    </p:set>
                                    <p:anim calcmode="lin" valueType="num">
                                      <p:cBhvr>
                                        <p:cTn id="22" dur="500" fill="hold"/>
                                        <p:tgtEl>
                                          <p:spTgt spid="296"/>
                                        </p:tgtEl>
                                        <p:attrNameLst>
                                          <p:attrName>ppt_w</p:attrName>
                                        </p:attrNameLst>
                                      </p:cBhvr>
                                      <p:tavLst>
                                        <p:tav tm="0">
                                          <p:val>
                                            <p:strVal val="4*#ppt_w"/>
                                          </p:val>
                                        </p:tav>
                                        <p:tav tm="100000">
                                          <p:val>
                                            <p:strVal val="#ppt_w"/>
                                          </p:val>
                                        </p:tav>
                                      </p:tavLst>
                                    </p:anim>
                                    <p:anim calcmode="lin" valueType="num">
                                      <p:cBhvr>
                                        <p:cTn id="23" dur="500" fill="hold"/>
                                        <p:tgtEl>
                                          <p:spTgt spid="296"/>
                                        </p:tgtEl>
                                        <p:attrNameLst>
                                          <p:attrName>ppt_h</p:attrName>
                                        </p:attrNameLst>
                                      </p:cBhvr>
                                      <p:tavLst>
                                        <p:tav tm="0">
                                          <p:val>
                                            <p:strVal val="4*#ppt_h"/>
                                          </p:val>
                                        </p:tav>
                                        <p:tav tm="100000">
                                          <p:val>
                                            <p:strVal val="#ppt_h"/>
                                          </p:val>
                                        </p:tav>
                                      </p:tavLst>
                                    </p:anim>
                                  </p:childTnLst>
                                </p:cTn>
                              </p:par>
                            </p:childTnLst>
                          </p:cTn>
                        </p:par>
                        <p:par>
                          <p:cTn id="24" fill="hold">
                            <p:stCondLst>
                              <p:cond delay="4250"/>
                            </p:stCondLst>
                            <p:childTnLst>
                              <p:par>
                                <p:cTn id="25" presetID="23" presetClass="entr" presetSubtype="32" fill="hold" grpId="0" nodeType="afterEffect">
                                  <p:stCondLst>
                                    <p:cond delay="0"/>
                                  </p:stCondLst>
                                  <p:iterate type="lt">
                                    <p:tmAbs val="0"/>
                                  </p:iterate>
                                  <p:childTnLst>
                                    <p:set>
                                      <p:cBhvr>
                                        <p:cTn id="26" fill="hold"/>
                                        <p:tgtEl>
                                          <p:spTgt spid="297"/>
                                        </p:tgtEl>
                                        <p:attrNameLst>
                                          <p:attrName>style.visibility</p:attrName>
                                        </p:attrNameLst>
                                      </p:cBhvr>
                                      <p:to>
                                        <p:strVal val="visible"/>
                                      </p:to>
                                    </p:set>
                                    <p:anim calcmode="lin" valueType="num">
                                      <p:cBhvr>
                                        <p:cTn id="27" dur="250" fill="hold"/>
                                        <p:tgtEl>
                                          <p:spTgt spid="297"/>
                                        </p:tgtEl>
                                        <p:attrNameLst>
                                          <p:attrName>ppt_w</p:attrName>
                                        </p:attrNameLst>
                                      </p:cBhvr>
                                      <p:tavLst>
                                        <p:tav tm="0">
                                          <p:val>
                                            <p:strVal val="4*#ppt_w"/>
                                          </p:val>
                                        </p:tav>
                                        <p:tav tm="100000">
                                          <p:val>
                                            <p:strVal val="#ppt_w"/>
                                          </p:val>
                                        </p:tav>
                                      </p:tavLst>
                                    </p:anim>
                                    <p:anim calcmode="lin" valueType="num">
                                      <p:cBhvr>
                                        <p:cTn id="28" dur="250" fill="hold"/>
                                        <p:tgtEl>
                                          <p:spTgt spid="29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animBg="1" advAuto="0"/>
      <p:bldP spid="294" grpId="0" animBg="1" advAuto="0"/>
      <p:bldP spid="295" grpId="0" animBg="1" advAuto="0"/>
      <p:bldP spid="296" grpId="0" animBg="1" advAuto="0"/>
      <p:bldP spid="297"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0" name="droppedImage.pdf" descr="droppedImage.pdf"/>
          <p:cNvPicPr>
            <a:picLocks noChangeAspect="1"/>
          </p:cNvPicPr>
          <p:nvPr/>
        </p:nvPicPr>
        <p:blipFill>
          <a:blip r:embed="rId2"/>
          <a:stretch>
            <a:fillRect/>
          </a:stretch>
        </p:blipFill>
        <p:spPr>
          <a:xfrm>
            <a:off x="2000250" y="1542954"/>
            <a:ext cx="5154930" cy="5262774"/>
          </a:xfrm>
          <a:prstGeom prst="rect">
            <a:avLst/>
          </a:prstGeom>
          <a:ln w="12700">
            <a:miter lim="400000"/>
          </a:ln>
        </p:spPr>
      </p:pic>
      <p:sp>
        <p:nvSpPr>
          <p:cNvPr id="301" name="5-point scales"/>
          <p:cNvSpPr txBox="1">
            <a:spLocks noGrp="1"/>
          </p:cNvSpPr>
          <p:nvPr>
            <p:ph type="title"/>
          </p:nvPr>
        </p:nvSpPr>
        <p:spPr>
          <a:xfrm>
            <a:off x="891540" y="182880"/>
            <a:ext cx="7360921" cy="1714501"/>
          </a:xfrm>
          <a:prstGeom prst="rect">
            <a:avLst/>
          </a:prstGeom>
        </p:spPr>
        <p:txBody>
          <a:bodyPr vert="horz" lIns="34289" tIns="34289" rIns="34289" bIns="34289" rtlCol="0" anchor="b">
            <a:normAutofit/>
          </a:bodyPr>
          <a:lstStyle>
            <a:lvl1pPr defTabSz="457200">
              <a:defRPr sz="7600">
                <a:solidFill>
                  <a:srgbClr val="126EB2"/>
                </a:solidFill>
                <a:latin typeface="Helvetica"/>
                <a:ea typeface="Helvetica"/>
                <a:cs typeface="Helvetica"/>
                <a:sym typeface="Helvetica"/>
              </a:defRPr>
            </a:lvl1pPr>
          </a:lstStyle>
          <a:p>
            <a:r>
              <a:t>5-point scales</a:t>
            </a:r>
          </a:p>
        </p:txBody>
      </p:sp>
    </p:spTree>
    <p:extLst>
      <p:ext uri="{BB962C8B-B14F-4D97-AF65-F5344CB8AC3E}">
        <p14:creationId xmlns:p14="http://schemas.microsoft.com/office/powerpoint/2010/main" val="295975843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9" name="Basic Evaluation Paradigm"/>
          <p:cNvSpPr txBox="1">
            <a:spLocks noGrp="1"/>
          </p:cNvSpPr>
          <p:nvPr>
            <p:ph type="title"/>
          </p:nvPr>
        </p:nvSpPr>
        <p:spPr>
          <a:prstGeom prst="rect">
            <a:avLst/>
          </a:prstGeom>
        </p:spPr>
        <p:txBody>
          <a:bodyPr>
            <a:normAutofit fontScale="90000"/>
          </a:bodyPr>
          <a:lstStyle>
            <a:lvl1pPr defTabSz="525779">
              <a:defRPr sz="7200"/>
            </a:lvl1pPr>
          </a:lstStyle>
          <a:p>
            <a:r>
              <a:t>Basic Evaluation Paradigm</a:t>
            </a:r>
          </a:p>
        </p:txBody>
      </p:sp>
      <p:sp>
        <p:nvSpPr>
          <p:cNvPr id="1330" name="Use parallel test set…"/>
          <p:cNvSpPr txBox="1">
            <a:spLocks noGrp="1"/>
          </p:cNvSpPr>
          <p:nvPr>
            <p:ph type="body" idx="1"/>
          </p:nvPr>
        </p:nvSpPr>
        <p:spPr>
          <a:prstGeom prst="rect">
            <a:avLst/>
          </a:prstGeom>
        </p:spPr>
        <p:txBody>
          <a:bodyPr/>
          <a:lstStyle/>
          <a:p>
            <a:r>
              <a:t>Use parallel test set</a:t>
            </a:r>
          </a:p>
          <a:p>
            <a:r>
              <a:t>Use system to generate translations</a:t>
            </a:r>
          </a:p>
          <a:p>
            <a:r>
              <a:t>Compare target translations w/ reference</a:t>
            </a:r>
          </a:p>
        </p:txBody>
      </p:sp>
    </p:spTree>
    <p:extLst>
      <p:ext uri="{BB962C8B-B14F-4D97-AF65-F5344CB8AC3E}">
        <p14:creationId xmlns:p14="http://schemas.microsoft.com/office/powerpoint/2010/main" val="301360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Machine Translation"/>
          <p:cNvSpPr txBox="1">
            <a:spLocks noGrp="1"/>
          </p:cNvSpPr>
          <p:nvPr>
            <p:ph type="title"/>
          </p:nvPr>
        </p:nvSpPr>
        <p:spPr>
          <a:prstGeom prst="rect">
            <a:avLst/>
          </a:prstGeom>
        </p:spPr>
        <p:txBody>
          <a:bodyPr/>
          <a:lstStyle/>
          <a:p>
            <a:r>
              <a:rPr dirty="0"/>
              <a:t>Machine Translation</a:t>
            </a:r>
          </a:p>
        </p:txBody>
      </p:sp>
      <p:sp>
        <p:nvSpPr>
          <p:cNvPr id="125" name="Translation from one language to another"/>
          <p:cNvSpPr txBox="1">
            <a:spLocks noGrp="1"/>
          </p:cNvSpPr>
          <p:nvPr>
            <p:ph idx="1"/>
          </p:nvPr>
        </p:nvSpPr>
        <p:spPr>
          <a:prstGeom prst="rect">
            <a:avLst/>
          </a:prstGeom>
        </p:spPr>
        <p:txBody>
          <a:bodyPr/>
          <a:lstStyle/>
          <a:p>
            <a:r>
              <a:rPr dirty="0"/>
              <a:t>Translation from one language to another</a:t>
            </a:r>
          </a:p>
        </p:txBody>
      </p:sp>
      <p:sp>
        <p:nvSpPr>
          <p:cNvPr id="126" name="I'm giving a talk at University of Pennsylvania"/>
          <p:cNvSpPr txBox="1"/>
          <p:nvPr/>
        </p:nvSpPr>
        <p:spPr>
          <a:xfrm>
            <a:off x="1387468" y="4421742"/>
            <a:ext cx="5654690"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dirty="0"/>
              <a:t>I'm giving a talk at University of Pennsylvania</a:t>
            </a:r>
          </a:p>
        </p:txBody>
      </p:sp>
      <p:sp>
        <p:nvSpPr>
          <p:cNvPr id="127" name="ペンシルベニア大学で講演をしています。"/>
          <p:cNvSpPr txBox="1"/>
          <p:nvPr/>
        </p:nvSpPr>
        <p:spPr>
          <a:xfrm>
            <a:off x="1387468" y="3228276"/>
            <a:ext cx="5919890"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dirty="0" err="1"/>
              <a:t>ペンシルベニア大学で講演をしています</a:t>
            </a:r>
            <a:r>
              <a:rPr sz="2400" dirty="0"/>
              <a:t>。</a:t>
            </a:r>
          </a:p>
        </p:txBody>
      </p:sp>
      <p:sp>
        <p:nvSpPr>
          <p:cNvPr id="128" name="Line"/>
          <p:cNvSpPr/>
          <p:nvPr/>
        </p:nvSpPr>
        <p:spPr>
          <a:xfrm>
            <a:off x="4214813" y="3817440"/>
            <a:ext cx="0" cy="455415"/>
          </a:xfrm>
          <a:prstGeom prst="line">
            <a:avLst/>
          </a:prstGeom>
          <a:ln w="63500">
            <a:solidFill>
              <a:srgbClr val="000000"/>
            </a:solidFill>
            <a:miter lim="400000"/>
            <a:tailEnd type="triangle"/>
          </a:ln>
        </p:spPr>
        <p:txBody>
          <a:bodyPr lIns="35719" tIns="35719" rIns="35719" bIns="35719" anchor="ctr"/>
          <a:lstStyle/>
          <a:p>
            <a:pPr>
              <a:defRPr sz="2400"/>
            </a:pPr>
            <a:endParaRPr sz="2400"/>
          </a:p>
        </p:txBody>
      </p:sp>
    </p:spTree>
    <p:extLst>
      <p:ext uri="{BB962C8B-B14F-4D97-AF65-F5344CB8AC3E}">
        <p14:creationId xmlns:p14="http://schemas.microsoft.com/office/powerpoint/2010/main" val="123256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2" name="Human Evaluation"/>
          <p:cNvSpPr txBox="1">
            <a:spLocks noGrp="1"/>
          </p:cNvSpPr>
          <p:nvPr>
            <p:ph type="title"/>
          </p:nvPr>
        </p:nvSpPr>
        <p:spPr>
          <a:prstGeom prst="rect">
            <a:avLst/>
          </a:prstGeom>
        </p:spPr>
        <p:txBody>
          <a:bodyPr/>
          <a:lstStyle/>
          <a:p>
            <a:r>
              <a:t>Human Evaluation</a:t>
            </a:r>
          </a:p>
        </p:txBody>
      </p:sp>
      <p:sp>
        <p:nvSpPr>
          <p:cNvPr id="1333" name="Ask a human to do evaluation"/>
          <p:cNvSpPr txBox="1">
            <a:spLocks noGrp="1"/>
          </p:cNvSpPr>
          <p:nvPr>
            <p:ph type="body" sz="quarter" idx="1"/>
          </p:nvPr>
        </p:nvSpPr>
        <p:spPr>
          <a:xfrm>
            <a:off x="669727" y="1830586"/>
            <a:ext cx="7804547" cy="502745"/>
          </a:xfrm>
          <a:prstGeom prst="rect">
            <a:avLst/>
          </a:prstGeom>
        </p:spPr>
        <p:txBody>
          <a:bodyPr/>
          <a:lstStyle/>
          <a:p>
            <a:r>
              <a:t>Ask a human to do evaluation</a:t>
            </a:r>
          </a:p>
        </p:txBody>
      </p:sp>
      <p:pic>
        <p:nvPicPr>
          <p:cNvPr id="1334" name="Image" descr="Image"/>
          <p:cNvPicPr>
            <a:picLocks noChangeAspect="1"/>
          </p:cNvPicPr>
          <p:nvPr/>
        </p:nvPicPr>
        <p:blipFill>
          <a:blip r:embed="rId2"/>
          <a:stretch>
            <a:fillRect/>
          </a:stretch>
        </p:blipFill>
        <p:spPr>
          <a:xfrm>
            <a:off x="-1" y="2502368"/>
            <a:ext cx="9144001" cy="2570465"/>
          </a:xfrm>
          <a:prstGeom prst="rect">
            <a:avLst/>
          </a:prstGeom>
          <a:ln w="12700">
            <a:miter lim="400000"/>
          </a:ln>
        </p:spPr>
      </p:pic>
      <p:sp>
        <p:nvSpPr>
          <p:cNvPr id="1335" name="Final goal, but slow, expensive, and sometimes inconsistent"/>
          <p:cNvSpPr txBox="1"/>
          <p:nvPr/>
        </p:nvSpPr>
        <p:spPr>
          <a:xfrm>
            <a:off x="669727" y="5402461"/>
            <a:ext cx="7804547" cy="5027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lvl1pPr marL="386715" indent="-386715" algn="l" defTabSz="508254">
              <a:spcBef>
                <a:spcPts val="3600"/>
              </a:spcBef>
              <a:buSzPct val="75000"/>
              <a:buChar char="•"/>
              <a:defRPr sz="3132"/>
            </a:lvl1pPr>
          </a:lstStyle>
          <a:p>
            <a:r>
              <a:rPr sz="2202"/>
              <a:t>Final goal, but slow, expensive, and sometimes inconsistent</a:t>
            </a:r>
          </a:p>
        </p:txBody>
      </p:sp>
    </p:spTree>
    <p:extLst>
      <p:ext uri="{BB962C8B-B14F-4D97-AF65-F5344CB8AC3E}">
        <p14:creationId xmlns:p14="http://schemas.microsoft.com/office/powerpoint/2010/main" val="29435422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7" name="BLEU"/>
          <p:cNvSpPr txBox="1">
            <a:spLocks noGrp="1"/>
          </p:cNvSpPr>
          <p:nvPr>
            <p:ph type="title"/>
          </p:nvPr>
        </p:nvSpPr>
        <p:spPr>
          <a:prstGeom prst="rect">
            <a:avLst/>
          </a:prstGeom>
        </p:spPr>
        <p:txBody>
          <a:bodyPr/>
          <a:lstStyle/>
          <a:p>
            <a:r>
              <a:t>BLEU</a:t>
            </a:r>
          </a:p>
        </p:txBody>
      </p:sp>
      <p:sp>
        <p:nvSpPr>
          <p:cNvPr id="1338" name="Works by comparing n-gram overlap w/ reference"/>
          <p:cNvSpPr txBox="1">
            <a:spLocks noGrp="1"/>
          </p:cNvSpPr>
          <p:nvPr>
            <p:ph type="body" sz="quarter" idx="1"/>
          </p:nvPr>
        </p:nvSpPr>
        <p:spPr>
          <a:xfrm>
            <a:off x="669727" y="1830586"/>
            <a:ext cx="7804547" cy="510119"/>
          </a:xfrm>
          <a:prstGeom prst="rect">
            <a:avLst/>
          </a:prstGeom>
        </p:spPr>
        <p:txBody>
          <a:bodyPr/>
          <a:lstStyle/>
          <a:p>
            <a:r>
              <a:t>Works by comparing n-gram overlap w/ reference</a:t>
            </a:r>
          </a:p>
        </p:txBody>
      </p:sp>
      <p:pic>
        <p:nvPicPr>
          <p:cNvPr id="1339" name="Image" descr="Image"/>
          <p:cNvPicPr>
            <a:picLocks noChangeAspect="1"/>
          </p:cNvPicPr>
          <p:nvPr/>
        </p:nvPicPr>
        <p:blipFill>
          <a:blip r:embed="rId2"/>
          <a:stretch>
            <a:fillRect/>
          </a:stretch>
        </p:blipFill>
        <p:spPr>
          <a:xfrm>
            <a:off x="-90423" y="2462224"/>
            <a:ext cx="9144001" cy="2614548"/>
          </a:xfrm>
          <a:prstGeom prst="rect">
            <a:avLst/>
          </a:prstGeom>
          <a:ln w="12700">
            <a:miter lim="400000"/>
          </a:ln>
        </p:spPr>
      </p:pic>
      <p:sp>
        <p:nvSpPr>
          <p:cNvPr id="1340" name="Pros: Easy to use, good for measuring system improvement…"/>
          <p:cNvSpPr txBox="1"/>
          <p:nvPr/>
        </p:nvSpPr>
        <p:spPr>
          <a:xfrm>
            <a:off x="669727" y="5313164"/>
            <a:ext cx="7804547" cy="14439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normAutofit/>
          </a:bodyPr>
          <a:lstStyle/>
          <a:p>
            <a:pPr marL="268774" indent="-268774" defTabSz="353246">
              <a:spcBef>
                <a:spcPts val="2531"/>
              </a:spcBef>
              <a:buSzPct val="75000"/>
              <a:buChar char="•"/>
              <a:defRPr sz="3096"/>
            </a:pPr>
            <a:r>
              <a:rPr sz="2177" b="1">
                <a:latin typeface="Helvetica"/>
                <a:ea typeface="Helvetica"/>
                <a:cs typeface="Helvetica"/>
                <a:sym typeface="Helvetica"/>
              </a:rPr>
              <a:t>Pros:</a:t>
            </a:r>
            <a:r>
              <a:rPr sz="2177"/>
              <a:t> Easy to use, good for measuring system improvement</a:t>
            </a:r>
          </a:p>
          <a:p>
            <a:pPr marL="268774" indent="-268774" defTabSz="353246">
              <a:spcBef>
                <a:spcPts val="2531"/>
              </a:spcBef>
              <a:buSzPct val="75000"/>
              <a:buChar char="•"/>
              <a:defRPr sz="3096"/>
            </a:pPr>
            <a:r>
              <a:rPr sz="2177" b="1">
                <a:latin typeface="Helvetica"/>
                <a:ea typeface="Helvetica"/>
                <a:cs typeface="Helvetica"/>
                <a:sym typeface="Helvetica"/>
              </a:rPr>
              <a:t>Cons:</a:t>
            </a:r>
            <a:r>
              <a:rPr sz="2177"/>
              <a:t> Often doesn’t match human eval, bad for comparing very different systems</a:t>
            </a:r>
          </a:p>
        </p:txBody>
      </p:sp>
    </p:spTree>
    <p:extLst>
      <p:ext uri="{BB962C8B-B14F-4D97-AF65-F5344CB8AC3E}">
        <p14:creationId xmlns:p14="http://schemas.microsoft.com/office/powerpoint/2010/main" val="257593004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4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0" grpId="0" build="p" bldLvl="5" animBg="1" advAuto="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2" name="Other Options"/>
          <p:cNvSpPr txBox="1">
            <a:spLocks noGrp="1"/>
          </p:cNvSpPr>
          <p:nvPr>
            <p:ph type="title"/>
          </p:nvPr>
        </p:nvSpPr>
        <p:spPr>
          <a:prstGeom prst="rect">
            <a:avLst/>
          </a:prstGeom>
        </p:spPr>
        <p:txBody>
          <a:bodyPr/>
          <a:lstStyle/>
          <a:p>
            <a:r>
              <a:t>Other Options</a:t>
            </a:r>
          </a:p>
        </p:txBody>
      </p:sp>
      <p:sp>
        <p:nvSpPr>
          <p:cNvPr id="1343" name="METEOR: Considers synonyms…"/>
          <p:cNvSpPr txBox="1">
            <a:spLocks noGrp="1"/>
          </p:cNvSpPr>
          <p:nvPr>
            <p:ph idx="1"/>
          </p:nvPr>
        </p:nvSpPr>
        <p:spPr>
          <a:prstGeom prst="rect">
            <a:avLst/>
          </a:prstGeom>
        </p:spPr>
        <p:txBody>
          <a:bodyPr/>
          <a:lstStyle/>
          <a:p>
            <a:r>
              <a:rPr b="1">
                <a:latin typeface="Helvetica"/>
                <a:ea typeface="Helvetica"/>
                <a:cs typeface="Helvetica"/>
                <a:sym typeface="Helvetica"/>
              </a:rPr>
              <a:t>METEOR:</a:t>
            </a:r>
            <a:r>
              <a:t> Considers synonyms</a:t>
            </a:r>
          </a:p>
          <a:p>
            <a:r>
              <a:rPr b="1">
                <a:latin typeface="Helvetica"/>
                <a:ea typeface="Helvetica"/>
                <a:cs typeface="Helvetica"/>
                <a:sym typeface="Helvetica"/>
              </a:rPr>
              <a:t>Translation Edit Rate (TER):</a:t>
            </a:r>
            <a:r>
              <a:t> Considers number of edits to be turned into a good translation</a:t>
            </a:r>
          </a:p>
          <a:p>
            <a:r>
              <a:rPr b="1">
                <a:latin typeface="Helvetica"/>
                <a:ea typeface="Helvetica"/>
                <a:cs typeface="Helvetica"/>
                <a:sym typeface="Helvetica"/>
              </a:rPr>
              <a:t>chrF:</a:t>
            </a:r>
            <a:r>
              <a:t> Considers score on the character level</a:t>
            </a:r>
          </a:p>
          <a:p>
            <a:r>
              <a:rPr b="1">
                <a:latin typeface="Helvetica"/>
                <a:ea typeface="Helvetica"/>
                <a:cs typeface="Helvetica"/>
                <a:sym typeface="Helvetica"/>
              </a:rPr>
              <a:t>RIBES:</a:t>
            </a:r>
            <a:r>
              <a:t> Considers reordering</a:t>
            </a:r>
          </a:p>
          <a:p>
            <a:r>
              <a:t>etc. etc.</a:t>
            </a:r>
          </a:p>
        </p:txBody>
      </p:sp>
    </p:spTree>
    <p:extLst>
      <p:ext uri="{BB962C8B-B14F-4D97-AF65-F5344CB8AC3E}">
        <p14:creationId xmlns:p14="http://schemas.microsoft.com/office/powerpoint/2010/main" val="88587781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4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3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 grpId="0" build="p" bldLvl="5"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7787640" cy="3566160"/>
          </a:xfrm>
        </p:spPr>
        <p:txBody>
          <a:bodyPr>
            <a:normAutofit/>
          </a:bodyPr>
          <a:lstStyle/>
          <a:p>
            <a:r>
              <a:rPr lang="en-US" dirty="0">
                <a:solidFill>
                  <a:srgbClr val="C00000"/>
                </a:solidFill>
              </a:rPr>
              <a:t>Cross-lingual Word Representations</a:t>
            </a:r>
            <a:endParaRPr lang="en-US" dirty="0"/>
          </a:p>
        </p:txBody>
      </p:sp>
      <p:sp>
        <p:nvSpPr>
          <p:cNvPr id="5" name="Subtitle 4"/>
          <p:cNvSpPr>
            <a:spLocks noGrp="1"/>
          </p:cNvSpPr>
          <p:nvPr>
            <p:ph type="subTitle" idx="1"/>
          </p:nvPr>
        </p:nvSpPr>
        <p:spPr/>
        <p:txBody>
          <a:bodyPr>
            <a:normAutofit/>
          </a:bodyPr>
          <a:lstStyle/>
          <a:p>
            <a:pPr algn="ctr"/>
            <a:endParaRPr lang="en-US" dirty="0"/>
          </a:p>
        </p:txBody>
      </p:sp>
    </p:spTree>
    <p:extLst>
      <p:ext uri="{BB962C8B-B14F-4D97-AF65-F5344CB8AC3E}">
        <p14:creationId xmlns:p14="http://schemas.microsoft.com/office/powerpoint/2010/main" val="2574024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2118" y="2556164"/>
            <a:ext cx="4225636" cy="4225636"/>
          </a:xfrm>
          <a:prstGeom prst="rect">
            <a:avLst/>
          </a:prstGeom>
        </p:spPr>
      </p:pic>
      <p:sp>
        <p:nvSpPr>
          <p:cNvPr id="2" name="Title 1"/>
          <p:cNvSpPr>
            <a:spLocks noGrp="1"/>
          </p:cNvSpPr>
          <p:nvPr>
            <p:ph type="title"/>
          </p:nvPr>
        </p:nvSpPr>
        <p:spPr/>
        <p:txBody>
          <a:bodyPr/>
          <a:lstStyle/>
          <a:p>
            <a:r>
              <a:rPr lang="en-US" dirty="0"/>
              <a:t>Goal</a:t>
            </a:r>
          </a:p>
        </p:txBody>
      </p:sp>
      <p:sp>
        <p:nvSpPr>
          <p:cNvPr id="3" name="Content Placeholder 2"/>
          <p:cNvSpPr>
            <a:spLocks noGrp="1"/>
          </p:cNvSpPr>
          <p:nvPr>
            <p:ph idx="1"/>
          </p:nvPr>
        </p:nvSpPr>
        <p:spPr/>
        <p:txBody>
          <a:bodyPr/>
          <a:lstStyle/>
          <a:p>
            <a:pPr marL="0" indent="0">
              <a:buNone/>
            </a:pPr>
            <a:r>
              <a:rPr lang="en-US" dirty="0"/>
              <a:t>Learn the translations of individual words without large bilingual parallel corpora</a:t>
            </a:r>
          </a:p>
        </p:txBody>
      </p:sp>
      <p:sp>
        <p:nvSpPr>
          <p:cNvPr id="4" name="Slide Number Placeholder 3"/>
          <p:cNvSpPr>
            <a:spLocks noGrp="1"/>
          </p:cNvSpPr>
          <p:nvPr>
            <p:ph type="sldNum" sz="quarter" idx="12"/>
          </p:nvPr>
        </p:nvSpPr>
        <p:spPr/>
        <p:txBody>
          <a:bodyPr/>
          <a:lstStyle/>
          <a:p>
            <a:fld id="{024B13ED-57CC-4817-AFF2-A39BFC804D6C}" type="slidenum">
              <a:rPr lang="en-US" smtClean="0"/>
              <a:pPr/>
              <a:t>44</a:t>
            </a:fld>
            <a:endParaRPr lang="en-US"/>
          </a:p>
        </p:txBody>
      </p:sp>
      <p:pic>
        <p:nvPicPr>
          <p:cNvPr id="6" name="Picture 5"/>
          <p:cNvPicPr>
            <a:picLocks noChangeAspect="1"/>
          </p:cNvPicPr>
          <p:nvPr/>
        </p:nvPicPr>
        <p:blipFill>
          <a:blip r:embed="rId4"/>
          <a:stretch>
            <a:fillRect/>
          </a:stretch>
        </p:blipFill>
        <p:spPr>
          <a:xfrm>
            <a:off x="609600" y="3577696"/>
            <a:ext cx="2548467" cy="2548467"/>
          </a:xfrm>
          <a:prstGeom prst="rect">
            <a:avLst/>
          </a:prstGeom>
        </p:spPr>
      </p:pic>
      <p:pic>
        <p:nvPicPr>
          <p:cNvPr id="7" name="Image" descr="Image"/>
          <p:cNvPicPr>
            <a:picLocks noChangeAspect="1"/>
          </p:cNvPicPr>
          <p:nvPr/>
        </p:nvPicPr>
        <p:blipFill>
          <a:blip r:embed="rId5"/>
          <a:stretch>
            <a:fillRect/>
          </a:stretch>
        </p:blipFill>
        <p:spPr>
          <a:xfrm>
            <a:off x="3818467" y="2657342"/>
            <a:ext cx="5123715" cy="7136080"/>
          </a:xfrm>
          <a:prstGeom prst="rect">
            <a:avLst/>
          </a:prstGeom>
          <a:ln w="12700">
            <a:miter lim="400000"/>
          </a:ln>
        </p:spPr>
      </p:pic>
      <p:sp>
        <p:nvSpPr>
          <p:cNvPr id="8" name="ACL 1995"/>
          <p:cNvSpPr txBox="1"/>
          <p:nvPr/>
        </p:nvSpPr>
        <p:spPr>
          <a:xfrm>
            <a:off x="4174067" y="3840162"/>
            <a:ext cx="1207907" cy="379912"/>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r>
              <a:rPr sz="2000" dirty="0"/>
              <a:t>ACL 1995</a:t>
            </a:r>
          </a:p>
        </p:txBody>
      </p:sp>
      <p:pic>
        <p:nvPicPr>
          <p:cNvPr id="13" name="Picture 12"/>
          <p:cNvPicPr>
            <a:picLocks noChangeAspect="1"/>
          </p:cNvPicPr>
          <p:nvPr/>
        </p:nvPicPr>
        <p:blipFill>
          <a:blip r:embed="rId6"/>
          <a:stretch>
            <a:fillRect/>
          </a:stretch>
        </p:blipFill>
        <p:spPr>
          <a:xfrm>
            <a:off x="5217557" y="2798895"/>
            <a:ext cx="3249110" cy="4211505"/>
          </a:xfrm>
          <a:prstGeom prst="rect">
            <a:avLst/>
          </a:prstGeom>
        </p:spPr>
      </p:pic>
      <p:sp>
        <p:nvSpPr>
          <p:cNvPr id="14" name="ACL 1995"/>
          <p:cNvSpPr txBox="1"/>
          <p:nvPr/>
        </p:nvSpPr>
        <p:spPr>
          <a:xfrm>
            <a:off x="2057400" y="6401888"/>
            <a:ext cx="1386753" cy="379912"/>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r>
              <a:rPr lang="en-US" sz="2000" dirty="0"/>
              <a:t>Egypt 196BC</a:t>
            </a:r>
            <a:endParaRPr sz="2000" dirty="0"/>
          </a:p>
        </p:txBody>
      </p:sp>
    </p:spTree>
    <p:extLst>
      <p:ext uri="{BB962C8B-B14F-4D97-AF65-F5344CB8AC3E}">
        <p14:creationId xmlns:p14="http://schemas.microsoft.com/office/powerpoint/2010/main" val="2437493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665" y="1063230"/>
            <a:ext cx="7751135" cy="857251"/>
          </a:xfrm>
        </p:spPr>
        <p:txBody>
          <a:bodyPr>
            <a:normAutofit fontScale="90000"/>
          </a:bodyPr>
          <a:lstStyle/>
          <a:p>
            <a:r>
              <a:rPr lang="en-US" dirty="0"/>
              <a:t>Translations from monolingual texts</a:t>
            </a:r>
          </a:p>
        </p:txBody>
      </p:sp>
      <p:sp>
        <p:nvSpPr>
          <p:cNvPr id="3" name="Text Placeholder 2"/>
          <p:cNvSpPr>
            <a:spLocks noGrp="1"/>
          </p:cNvSpPr>
          <p:nvPr>
            <p:ph type="body" idx="1"/>
          </p:nvPr>
        </p:nvSpPr>
        <p:spPr/>
        <p:txBody>
          <a:bodyPr/>
          <a:lstStyle/>
          <a:p>
            <a:r>
              <a:rPr lang="en-US" dirty="0"/>
              <a:t>Word </a:t>
            </a:r>
            <a:r>
              <a:rPr lang="en-US" dirty="0" err="1"/>
              <a:t>embeddings</a:t>
            </a:r>
            <a:r>
              <a:rPr lang="en-US" dirty="0"/>
              <a:t> have been shown to be useful for many natural language processing tasks.  Can we use these vector space models to learn translations for rare words?</a:t>
            </a:r>
          </a:p>
        </p:txBody>
      </p:sp>
      <p:pic>
        <p:nvPicPr>
          <p:cNvPr id="5" name="Screen Shot 2018-02-13 at 12.57.11 AM.png" descr="Screen Shot 2018-02-13 at 12.57.11 AM.png"/>
          <p:cNvPicPr>
            <a:picLocks noChangeAspect="1"/>
          </p:cNvPicPr>
          <p:nvPr/>
        </p:nvPicPr>
        <p:blipFill>
          <a:blip r:embed="rId2"/>
          <a:srcRect l="29767" t="50000" r="21025" b="6091"/>
          <a:stretch>
            <a:fillRect/>
          </a:stretch>
        </p:blipFill>
        <p:spPr>
          <a:xfrm>
            <a:off x="2713470" y="3347083"/>
            <a:ext cx="4019599" cy="2241711"/>
          </a:xfrm>
          <a:prstGeom prst="rect">
            <a:avLst/>
          </a:prstGeom>
          <a:ln w="12700">
            <a:miter lim="400000"/>
          </a:ln>
        </p:spPr>
      </p:pic>
    </p:spTree>
    <p:extLst>
      <p:ext uri="{BB962C8B-B14F-4D97-AF65-F5344CB8AC3E}">
        <p14:creationId xmlns:p14="http://schemas.microsoft.com/office/powerpoint/2010/main" val="2043574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Monolingual Word </a:t>
            </a:r>
            <a:r>
              <a:rPr lang="en-US" dirty="0" err="1"/>
              <a:t>Embeddings</a:t>
            </a:r>
            <a:endParaRPr lang="en-US" dirty="0"/>
          </a:p>
        </p:txBody>
      </p:sp>
      <p:grpSp>
        <p:nvGrpSpPr>
          <p:cNvPr id="31" name="Group 30"/>
          <p:cNvGrpSpPr/>
          <p:nvPr/>
        </p:nvGrpSpPr>
        <p:grpSpPr>
          <a:xfrm>
            <a:off x="1616149" y="2596182"/>
            <a:ext cx="2158410" cy="2052095"/>
            <a:chOff x="1616149" y="1738931"/>
            <a:chExt cx="2158410" cy="2052095"/>
          </a:xfrm>
        </p:grpSpPr>
        <p:cxnSp>
          <p:nvCxnSpPr>
            <p:cNvPr id="4" name="Straight Connector 3"/>
            <p:cNvCxnSpPr/>
            <p:nvPr/>
          </p:nvCxnSpPr>
          <p:spPr>
            <a:xfrm>
              <a:off x="1626782" y="3259396"/>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2477386" y="3578373"/>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1616149" y="3036110"/>
              <a:ext cx="1286540" cy="212653"/>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2892056" y="3036112"/>
              <a:ext cx="861237" cy="53163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1637415" y="1962217"/>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flipH="1">
              <a:off x="2488019" y="2281194"/>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H="1">
              <a:off x="1626782" y="1738931"/>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a:off x="2902689" y="1738933"/>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flipV="1">
              <a:off x="3753293" y="2281195"/>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flipV="1">
              <a:off x="2477386" y="2504479"/>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flipV="1">
              <a:off x="1621465" y="1962216"/>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flipV="1">
              <a:off x="2876107" y="1744246"/>
              <a:ext cx="21266" cy="1286547"/>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grpSp>
      <p:sp>
        <p:nvSpPr>
          <p:cNvPr id="45" name="Triangle 44"/>
          <p:cNvSpPr/>
          <p:nvPr/>
        </p:nvSpPr>
        <p:spPr>
          <a:xfrm>
            <a:off x="2684724" y="4093464"/>
            <a:ext cx="170120" cy="173736"/>
          </a:xfrm>
          <a:prstGeom prst="triangl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6" name="Oval 45"/>
          <p:cNvSpPr/>
          <p:nvPr/>
        </p:nvSpPr>
        <p:spPr>
          <a:xfrm>
            <a:off x="1942039" y="3750238"/>
            <a:ext cx="98351" cy="100584"/>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7" name="Regular Pentagon 46"/>
          <p:cNvSpPr/>
          <p:nvPr/>
        </p:nvSpPr>
        <p:spPr>
          <a:xfrm>
            <a:off x="3334371" y="3291840"/>
            <a:ext cx="133971" cy="137160"/>
          </a:xfrm>
          <a:prstGeom prst="pentag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9" name="7-Point Star 48"/>
          <p:cNvSpPr/>
          <p:nvPr/>
        </p:nvSpPr>
        <p:spPr>
          <a:xfrm>
            <a:off x="1879305" y="3505200"/>
            <a:ext cx="127591" cy="128016"/>
          </a:xfrm>
          <a:prstGeom prst="star7">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53" name="Moon 52"/>
          <p:cNvSpPr/>
          <p:nvPr/>
        </p:nvSpPr>
        <p:spPr>
          <a:xfrm>
            <a:off x="3203058" y="3398520"/>
            <a:ext cx="85060" cy="182880"/>
          </a:xfrm>
          <a:prstGeom prst="mo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cxnSp>
        <p:nvCxnSpPr>
          <p:cNvPr id="55" name="Straight Arrow Connector 54"/>
          <p:cNvCxnSpPr/>
          <p:nvPr/>
        </p:nvCxnSpPr>
        <p:spPr>
          <a:xfrm flipV="1">
            <a:off x="902441" y="3577202"/>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7" name="Straight Arrow Connector 56"/>
          <p:cNvCxnSpPr/>
          <p:nvPr/>
        </p:nvCxnSpPr>
        <p:spPr>
          <a:xfrm flipV="1">
            <a:off x="975808" y="3772495"/>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9" name="Straight Arrow Connector 58"/>
          <p:cNvCxnSpPr/>
          <p:nvPr/>
        </p:nvCxnSpPr>
        <p:spPr>
          <a:xfrm flipV="1">
            <a:off x="2495994" y="4270820"/>
            <a:ext cx="273790" cy="78623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62" name="TextBox 61"/>
          <p:cNvSpPr txBox="1"/>
          <p:nvPr/>
        </p:nvSpPr>
        <p:spPr>
          <a:xfrm>
            <a:off x="537009" y="4262105"/>
            <a:ext cx="377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cat</a:t>
            </a:r>
          </a:p>
        </p:txBody>
      </p:sp>
      <p:sp>
        <p:nvSpPr>
          <p:cNvPr id="63" name="TextBox 62"/>
          <p:cNvSpPr txBox="1"/>
          <p:nvPr/>
        </p:nvSpPr>
        <p:spPr>
          <a:xfrm>
            <a:off x="694669" y="4541949"/>
            <a:ext cx="44499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dog</a:t>
            </a:r>
          </a:p>
        </p:txBody>
      </p:sp>
      <p:sp>
        <p:nvSpPr>
          <p:cNvPr id="64" name="TextBox 63"/>
          <p:cNvSpPr txBox="1"/>
          <p:nvPr/>
        </p:nvSpPr>
        <p:spPr>
          <a:xfrm>
            <a:off x="1871629" y="4983722"/>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Baltimore</a:t>
            </a:r>
          </a:p>
        </p:txBody>
      </p:sp>
      <p:cxnSp>
        <p:nvCxnSpPr>
          <p:cNvPr id="68" name="Straight Arrow Connector 67"/>
          <p:cNvCxnSpPr/>
          <p:nvPr/>
        </p:nvCxnSpPr>
        <p:spPr>
          <a:xfrm flipH="1" flipV="1">
            <a:off x="3311910" y="3522273"/>
            <a:ext cx="1012220" cy="9752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72" name="Straight Arrow Connector 71"/>
          <p:cNvCxnSpPr/>
          <p:nvPr/>
        </p:nvCxnSpPr>
        <p:spPr>
          <a:xfrm flipH="1" flipV="1">
            <a:off x="3473526" y="3495713"/>
            <a:ext cx="689786" cy="64219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74" name="TextBox 73"/>
          <p:cNvSpPr txBox="1"/>
          <p:nvPr/>
        </p:nvSpPr>
        <p:spPr>
          <a:xfrm>
            <a:off x="4123555" y="4054257"/>
            <a:ext cx="86978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Monday</a:t>
            </a:r>
          </a:p>
        </p:txBody>
      </p:sp>
      <p:sp>
        <p:nvSpPr>
          <p:cNvPr id="76" name="TextBox 75"/>
          <p:cNvSpPr txBox="1"/>
          <p:nvPr/>
        </p:nvSpPr>
        <p:spPr>
          <a:xfrm>
            <a:off x="4294044" y="4342002"/>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Friday</a:t>
            </a:r>
          </a:p>
        </p:txBody>
      </p:sp>
    </p:spTree>
    <p:extLst>
      <p:ext uri="{BB962C8B-B14F-4D97-AF65-F5344CB8AC3E}">
        <p14:creationId xmlns:p14="http://schemas.microsoft.com/office/powerpoint/2010/main" val="3543934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Monolingual Word </a:t>
            </a:r>
            <a:r>
              <a:rPr lang="en-US" dirty="0" err="1"/>
              <a:t>Embeddings</a:t>
            </a:r>
            <a:endParaRPr lang="en-US" dirty="0"/>
          </a:p>
        </p:txBody>
      </p:sp>
      <p:grpSp>
        <p:nvGrpSpPr>
          <p:cNvPr id="32" name="Group 31"/>
          <p:cNvGrpSpPr/>
          <p:nvPr/>
        </p:nvGrpSpPr>
        <p:grpSpPr>
          <a:xfrm>
            <a:off x="5524855" y="2640764"/>
            <a:ext cx="2158410" cy="2052095"/>
            <a:chOff x="1616149" y="1738931"/>
            <a:chExt cx="2158410" cy="2052095"/>
          </a:xfrm>
        </p:grpSpPr>
        <p:cxnSp>
          <p:nvCxnSpPr>
            <p:cNvPr id="33" name="Straight Connector 32"/>
            <p:cNvCxnSpPr/>
            <p:nvPr/>
          </p:nvCxnSpPr>
          <p:spPr>
            <a:xfrm>
              <a:off x="1626782" y="3259396"/>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4" name="Straight Connector 33"/>
            <p:cNvCxnSpPr/>
            <p:nvPr/>
          </p:nvCxnSpPr>
          <p:spPr>
            <a:xfrm flipH="1">
              <a:off x="2477386" y="3578373"/>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5" name="Straight Connector 34"/>
            <p:cNvCxnSpPr/>
            <p:nvPr/>
          </p:nvCxnSpPr>
          <p:spPr>
            <a:xfrm flipH="1">
              <a:off x="1616149" y="3036110"/>
              <a:ext cx="1286540" cy="212653"/>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6" name="Straight Connector 35"/>
            <p:cNvCxnSpPr/>
            <p:nvPr/>
          </p:nvCxnSpPr>
          <p:spPr>
            <a:xfrm>
              <a:off x="2892056" y="3036112"/>
              <a:ext cx="861237" cy="53163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7" name="Straight Connector 36"/>
            <p:cNvCxnSpPr/>
            <p:nvPr/>
          </p:nvCxnSpPr>
          <p:spPr>
            <a:xfrm>
              <a:off x="1637415" y="1962217"/>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8" name="Straight Connector 37"/>
            <p:cNvCxnSpPr/>
            <p:nvPr/>
          </p:nvCxnSpPr>
          <p:spPr>
            <a:xfrm flipH="1">
              <a:off x="2488019" y="2281194"/>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9" name="Straight Connector 38"/>
            <p:cNvCxnSpPr/>
            <p:nvPr/>
          </p:nvCxnSpPr>
          <p:spPr>
            <a:xfrm flipH="1">
              <a:off x="1626782" y="1738931"/>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0" name="Straight Connector 39"/>
            <p:cNvCxnSpPr/>
            <p:nvPr/>
          </p:nvCxnSpPr>
          <p:spPr>
            <a:xfrm>
              <a:off x="2902689" y="1738933"/>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1" name="Straight Connector 40"/>
            <p:cNvCxnSpPr/>
            <p:nvPr/>
          </p:nvCxnSpPr>
          <p:spPr>
            <a:xfrm flipV="1">
              <a:off x="3753293" y="2281195"/>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flipV="1">
              <a:off x="2477386" y="2504479"/>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flipV="1">
              <a:off x="1621465" y="1962216"/>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flipV="1">
              <a:off x="2876107" y="1744246"/>
              <a:ext cx="21266" cy="1286547"/>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grpSp>
      <p:sp>
        <p:nvSpPr>
          <p:cNvPr id="85" name="Triangle 84"/>
          <p:cNvSpPr/>
          <p:nvPr/>
        </p:nvSpPr>
        <p:spPr>
          <a:xfrm>
            <a:off x="5722727" y="3407664"/>
            <a:ext cx="170120" cy="173736"/>
          </a:xfrm>
          <a:prstGeom prst="triangl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6" name="Oval 85"/>
          <p:cNvSpPr/>
          <p:nvPr/>
        </p:nvSpPr>
        <p:spPr>
          <a:xfrm>
            <a:off x="6606083" y="2947416"/>
            <a:ext cx="98351" cy="100584"/>
          </a:xfrm>
          <a:prstGeom prst="ellips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7" name="Regular Pentagon 86"/>
          <p:cNvSpPr/>
          <p:nvPr/>
        </p:nvSpPr>
        <p:spPr>
          <a:xfrm>
            <a:off x="6748954" y="4035573"/>
            <a:ext cx="133971" cy="137160"/>
          </a:xfrm>
          <a:prstGeom prst="pentag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9" name="7-Point Star 88"/>
          <p:cNvSpPr/>
          <p:nvPr/>
        </p:nvSpPr>
        <p:spPr>
          <a:xfrm>
            <a:off x="6451377" y="2843784"/>
            <a:ext cx="127591" cy="128016"/>
          </a:xfrm>
          <a:prstGeom prst="star7">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0" name="Moon 89"/>
          <p:cNvSpPr/>
          <p:nvPr/>
        </p:nvSpPr>
        <p:spPr>
          <a:xfrm>
            <a:off x="6923037" y="4114800"/>
            <a:ext cx="82296" cy="182880"/>
          </a:xfrm>
          <a:prstGeom prst="mo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4" name="TextBox 93"/>
          <p:cNvSpPr txBox="1"/>
          <p:nvPr/>
        </p:nvSpPr>
        <p:spPr>
          <a:xfrm>
            <a:off x="4279656" y="3499840"/>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i="1" dirty="0">
                <a:solidFill>
                  <a:schemeClr val="accent3"/>
                </a:solidFill>
                <a:latin typeface="+mj-lt"/>
                <a:ea typeface="+mj-ea"/>
                <a:cs typeface="+mj-cs"/>
                <a:sym typeface="Calibri"/>
              </a:rPr>
              <a:t>Baltimore</a:t>
            </a:r>
          </a:p>
        </p:txBody>
      </p:sp>
      <p:cxnSp>
        <p:nvCxnSpPr>
          <p:cNvPr id="98" name="Straight Arrow Connector 97"/>
          <p:cNvCxnSpPr/>
          <p:nvPr/>
        </p:nvCxnSpPr>
        <p:spPr>
          <a:xfrm flipV="1">
            <a:off x="5247666" y="3548867"/>
            <a:ext cx="462980" cy="102749"/>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99" name="TextBox 98"/>
          <p:cNvSpPr txBox="1"/>
          <p:nvPr/>
        </p:nvSpPr>
        <p:spPr>
          <a:xfrm>
            <a:off x="6326872" y="4870040"/>
            <a:ext cx="64055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senen</a:t>
            </a:r>
            <a:endParaRPr lang="en-US" i="1" dirty="0">
              <a:solidFill>
                <a:schemeClr val="accent3"/>
              </a:solidFill>
              <a:latin typeface="+mj-lt"/>
              <a:ea typeface="+mj-ea"/>
              <a:cs typeface="+mj-cs"/>
              <a:sym typeface="Calibri"/>
            </a:endParaRPr>
          </a:p>
        </p:txBody>
      </p:sp>
      <p:sp>
        <p:nvSpPr>
          <p:cNvPr id="100" name="TextBox 99"/>
          <p:cNvSpPr txBox="1"/>
          <p:nvPr/>
        </p:nvSpPr>
        <p:spPr>
          <a:xfrm>
            <a:off x="7196659" y="4870040"/>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jumat</a:t>
            </a:r>
            <a:endParaRPr lang="en-US" i="1" dirty="0">
              <a:solidFill>
                <a:schemeClr val="accent3"/>
              </a:solidFill>
              <a:latin typeface="+mj-lt"/>
              <a:ea typeface="+mj-ea"/>
              <a:cs typeface="+mj-cs"/>
              <a:sym typeface="Calibri"/>
            </a:endParaRPr>
          </a:p>
        </p:txBody>
      </p:sp>
      <p:cxnSp>
        <p:nvCxnSpPr>
          <p:cNvPr id="101" name="Straight Arrow Connector 100"/>
          <p:cNvCxnSpPr/>
          <p:nvPr/>
        </p:nvCxnSpPr>
        <p:spPr>
          <a:xfrm flipV="1">
            <a:off x="6761765" y="4205232"/>
            <a:ext cx="36266" cy="701384"/>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03" name="Straight Arrow Connector 102"/>
          <p:cNvCxnSpPr/>
          <p:nvPr/>
        </p:nvCxnSpPr>
        <p:spPr>
          <a:xfrm flipH="1" flipV="1">
            <a:off x="7008098" y="4323530"/>
            <a:ext cx="380255" cy="583086"/>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108" name="TextBox 107"/>
          <p:cNvSpPr txBox="1"/>
          <p:nvPr/>
        </p:nvSpPr>
        <p:spPr>
          <a:xfrm>
            <a:off x="6606614" y="1869600"/>
            <a:ext cx="7014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kucing</a:t>
            </a:r>
            <a:endParaRPr lang="en-US" i="1" dirty="0">
              <a:solidFill>
                <a:schemeClr val="accent3"/>
              </a:solidFill>
              <a:latin typeface="+mj-lt"/>
              <a:ea typeface="+mj-ea"/>
              <a:cs typeface="+mj-cs"/>
              <a:sym typeface="Calibri"/>
            </a:endParaRPr>
          </a:p>
        </p:txBody>
      </p:sp>
      <p:sp>
        <p:nvSpPr>
          <p:cNvPr id="109" name="TextBox 108"/>
          <p:cNvSpPr txBox="1"/>
          <p:nvPr/>
        </p:nvSpPr>
        <p:spPr>
          <a:xfrm>
            <a:off x="7165858" y="2126612"/>
            <a:ext cx="67421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anjing</a:t>
            </a:r>
            <a:endParaRPr lang="en-US" i="1" dirty="0">
              <a:solidFill>
                <a:schemeClr val="accent3"/>
              </a:solidFill>
              <a:latin typeface="+mj-lt"/>
              <a:ea typeface="+mj-ea"/>
              <a:cs typeface="+mj-cs"/>
              <a:sym typeface="Calibri"/>
            </a:endParaRPr>
          </a:p>
        </p:txBody>
      </p:sp>
      <p:cxnSp>
        <p:nvCxnSpPr>
          <p:cNvPr id="110" name="Straight Arrow Connector 109"/>
          <p:cNvCxnSpPr/>
          <p:nvPr/>
        </p:nvCxnSpPr>
        <p:spPr>
          <a:xfrm flipH="1">
            <a:off x="6578968" y="2182115"/>
            <a:ext cx="207521" cy="652954"/>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16" name="Straight Arrow Connector 115"/>
          <p:cNvCxnSpPr/>
          <p:nvPr/>
        </p:nvCxnSpPr>
        <p:spPr>
          <a:xfrm flipH="1">
            <a:off x="6686094" y="2399691"/>
            <a:ext cx="509017" cy="508090"/>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grpSp>
        <p:nvGrpSpPr>
          <p:cNvPr id="60" name="Group 59">
            <a:extLst>
              <a:ext uri="{FF2B5EF4-FFF2-40B4-BE49-F238E27FC236}">
                <a16:creationId xmlns:a16="http://schemas.microsoft.com/office/drawing/2014/main" id="{DA8FE9DA-DBB5-2B40-A30B-88C281326AA4}"/>
              </a:ext>
            </a:extLst>
          </p:cNvPr>
          <p:cNvGrpSpPr/>
          <p:nvPr/>
        </p:nvGrpSpPr>
        <p:grpSpPr>
          <a:xfrm>
            <a:off x="1616149" y="2596182"/>
            <a:ext cx="2158410" cy="2052095"/>
            <a:chOff x="1616149" y="1738931"/>
            <a:chExt cx="2158410" cy="2052095"/>
          </a:xfrm>
        </p:grpSpPr>
        <p:cxnSp>
          <p:nvCxnSpPr>
            <p:cNvPr id="61" name="Straight Connector 60">
              <a:extLst>
                <a:ext uri="{FF2B5EF4-FFF2-40B4-BE49-F238E27FC236}">
                  <a16:creationId xmlns:a16="http://schemas.microsoft.com/office/drawing/2014/main" id="{A91456BD-33E2-364B-B566-DE7832596B1F}"/>
                </a:ext>
              </a:extLst>
            </p:cNvPr>
            <p:cNvCxnSpPr/>
            <p:nvPr/>
          </p:nvCxnSpPr>
          <p:spPr>
            <a:xfrm>
              <a:off x="1626782" y="3259396"/>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32D170DE-2621-5145-8F1C-4BE669B4F0CD}"/>
                </a:ext>
              </a:extLst>
            </p:cNvPr>
            <p:cNvCxnSpPr/>
            <p:nvPr/>
          </p:nvCxnSpPr>
          <p:spPr>
            <a:xfrm flipH="1">
              <a:off x="2477386" y="3578373"/>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B36333F9-1913-C54F-B240-6298043BFE83}"/>
                </a:ext>
              </a:extLst>
            </p:cNvPr>
            <p:cNvCxnSpPr/>
            <p:nvPr/>
          </p:nvCxnSpPr>
          <p:spPr>
            <a:xfrm flipH="1">
              <a:off x="1616149" y="3036110"/>
              <a:ext cx="1286540" cy="212653"/>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C7695517-74D4-0444-8F48-B9405D8D239B}"/>
                </a:ext>
              </a:extLst>
            </p:cNvPr>
            <p:cNvCxnSpPr/>
            <p:nvPr/>
          </p:nvCxnSpPr>
          <p:spPr>
            <a:xfrm>
              <a:off x="2892056" y="3036112"/>
              <a:ext cx="861237" cy="53163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8686A314-2A03-304E-9455-51D0BD318B43}"/>
                </a:ext>
              </a:extLst>
            </p:cNvPr>
            <p:cNvCxnSpPr/>
            <p:nvPr/>
          </p:nvCxnSpPr>
          <p:spPr>
            <a:xfrm>
              <a:off x="1637415" y="1962217"/>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55CC8035-4C77-AA4A-82DB-33E383971A37}"/>
                </a:ext>
              </a:extLst>
            </p:cNvPr>
            <p:cNvCxnSpPr/>
            <p:nvPr/>
          </p:nvCxnSpPr>
          <p:spPr>
            <a:xfrm flipH="1">
              <a:off x="2488019" y="2281194"/>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BA04520D-3647-AB47-A3A0-914D5DB62543}"/>
                </a:ext>
              </a:extLst>
            </p:cNvPr>
            <p:cNvCxnSpPr/>
            <p:nvPr/>
          </p:nvCxnSpPr>
          <p:spPr>
            <a:xfrm flipH="1">
              <a:off x="1626782" y="1738931"/>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86462F53-41C3-614D-A6BB-DA5F32FA4874}"/>
                </a:ext>
              </a:extLst>
            </p:cNvPr>
            <p:cNvCxnSpPr/>
            <p:nvPr/>
          </p:nvCxnSpPr>
          <p:spPr>
            <a:xfrm>
              <a:off x="2902689" y="1738933"/>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580DF130-E6A4-EB44-B72A-8F47DC6CEB3A}"/>
                </a:ext>
              </a:extLst>
            </p:cNvPr>
            <p:cNvCxnSpPr/>
            <p:nvPr/>
          </p:nvCxnSpPr>
          <p:spPr>
            <a:xfrm flipV="1">
              <a:off x="3753293" y="2281195"/>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8E854276-0F97-8D43-B4A9-E7276A2E836F}"/>
                </a:ext>
              </a:extLst>
            </p:cNvPr>
            <p:cNvCxnSpPr/>
            <p:nvPr/>
          </p:nvCxnSpPr>
          <p:spPr>
            <a:xfrm flipV="1">
              <a:off x="2477386" y="2504479"/>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FFCD3A64-4355-4249-810B-856C01637F40}"/>
                </a:ext>
              </a:extLst>
            </p:cNvPr>
            <p:cNvCxnSpPr/>
            <p:nvPr/>
          </p:nvCxnSpPr>
          <p:spPr>
            <a:xfrm flipV="1">
              <a:off x="1621465" y="1962216"/>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086DA4C0-D115-3A42-A0BF-B8DF6F5C9DF1}"/>
                </a:ext>
              </a:extLst>
            </p:cNvPr>
            <p:cNvCxnSpPr/>
            <p:nvPr/>
          </p:nvCxnSpPr>
          <p:spPr>
            <a:xfrm flipV="1">
              <a:off x="2876107" y="1744246"/>
              <a:ext cx="21266" cy="1286547"/>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grpSp>
      <p:sp>
        <p:nvSpPr>
          <p:cNvPr id="80" name="Triangle 79">
            <a:extLst>
              <a:ext uri="{FF2B5EF4-FFF2-40B4-BE49-F238E27FC236}">
                <a16:creationId xmlns:a16="http://schemas.microsoft.com/office/drawing/2014/main" id="{E68EFEBC-F097-DC40-8A3D-8C49DD26EE12}"/>
              </a:ext>
            </a:extLst>
          </p:cNvPr>
          <p:cNvSpPr/>
          <p:nvPr/>
        </p:nvSpPr>
        <p:spPr>
          <a:xfrm>
            <a:off x="2684724" y="4093464"/>
            <a:ext cx="170120" cy="173736"/>
          </a:xfrm>
          <a:prstGeom prst="triangl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1" name="Oval 80">
            <a:extLst>
              <a:ext uri="{FF2B5EF4-FFF2-40B4-BE49-F238E27FC236}">
                <a16:creationId xmlns:a16="http://schemas.microsoft.com/office/drawing/2014/main" id="{A665F9E1-88C8-EC41-BE8B-8792AB5F5D35}"/>
              </a:ext>
            </a:extLst>
          </p:cNvPr>
          <p:cNvSpPr/>
          <p:nvPr/>
        </p:nvSpPr>
        <p:spPr>
          <a:xfrm>
            <a:off x="1942039" y="3750238"/>
            <a:ext cx="98351" cy="100584"/>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2" name="Regular Pentagon 81">
            <a:extLst>
              <a:ext uri="{FF2B5EF4-FFF2-40B4-BE49-F238E27FC236}">
                <a16:creationId xmlns:a16="http://schemas.microsoft.com/office/drawing/2014/main" id="{ACF4B93F-E640-1B49-A085-C061D1DCBDA1}"/>
              </a:ext>
            </a:extLst>
          </p:cNvPr>
          <p:cNvSpPr/>
          <p:nvPr/>
        </p:nvSpPr>
        <p:spPr>
          <a:xfrm>
            <a:off x="3334371" y="3291840"/>
            <a:ext cx="133971" cy="137160"/>
          </a:xfrm>
          <a:prstGeom prst="pentag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3" name="7-Point Star 82">
            <a:extLst>
              <a:ext uri="{FF2B5EF4-FFF2-40B4-BE49-F238E27FC236}">
                <a16:creationId xmlns:a16="http://schemas.microsoft.com/office/drawing/2014/main" id="{B35E9A76-02BD-1042-BFF2-1334D7377AD5}"/>
              </a:ext>
            </a:extLst>
          </p:cNvPr>
          <p:cNvSpPr/>
          <p:nvPr/>
        </p:nvSpPr>
        <p:spPr>
          <a:xfrm>
            <a:off x="1879305" y="3505200"/>
            <a:ext cx="127591" cy="128016"/>
          </a:xfrm>
          <a:prstGeom prst="star7">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4" name="Moon 83">
            <a:extLst>
              <a:ext uri="{FF2B5EF4-FFF2-40B4-BE49-F238E27FC236}">
                <a16:creationId xmlns:a16="http://schemas.microsoft.com/office/drawing/2014/main" id="{70AA1584-EADB-1B42-9C9F-258F10FB5C66}"/>
              </a:ext>
            </a:extLst>
          </p:cNvPr>
          <p:cNvSpPr/>
          <p:nvPr/>
        </p:nvSpPr>
        <p:spPr>
          <a:xfrm>
            <a:off x="3203058" y="3398520"/>
            <a:ext cx="85060" cy="182880"/>
          </a:xfrm>
          <a:prstGeom prst="mo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cxnSp>
        <p:nvCxnSpPr>
          <p:cNvPr id="88" name="Straight Arrow Connector 87">
            <a:extLst>
              <a:ext uri="{FF2B5EF4-FFF2-40B4-BE49-F238E27FC236}">
                <a16:creationId xmlns:a16="http://schemas.microsoft.com/office/drawing/2014/main" id="{53AAD25A-0023-934B-956E-78A991D20CF2}"/>
              </a:ext>
            </a:extLst>
          </p:cNvPr>
          <p:cNvCxnSpPr/>
          <p:nvPr/>
        </p:nvCxnSpPr>
        <p:spPr>
          <a:xfrm flipV="1">
            <a:off x="902441" y="3577202"/>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91" name="Straight Arrow Connector 90">
            <a:extLst>
              <a:ext uri="{FF2B5EF4-FFF2-40B4-BE49-F238E27FC236}">
                <a16:creationId xmlns:a16="http://schemas.microsoft.com/office/drawing/2014/main" id="{1225198C-16BF-F242-9DC1-D41E2B48F80E}"/>
              </a:ext>
            </a:extLst>
          </p:cNvPr>
          <p:cNvCxnSpPr/>
          <p:nvPr/>
        </p:nvCxnSpPr>
        <p:spPr>
          <a:xfrm flipV="1">
            <a:off x="975808" y="3772495"/>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92" name="Straight Arrow Connector 91">
            <a:extLst>
              <a:ext uri="{FF2B5EF4-FFF2-40B4-BE49-F238E27FC236}">
                <a16:creationId xmlns:a16="http://schemas.microsoft.com/office/drawing/2014/main" id="{74CFD2B5-7F9C-A248-BE60-795FEDCA6E4A}"/>
              </a:ext>
            </a:extLst>
          </p:cNvPr>
          <p:cNvCxnSpPr/>
          <p:nvPr/>
        </p:nvCxnSpPr>
        <p:spPr>
          <a:xfrm flipV="1">
            <a:off x="2495994" y="4270820"/>
            <a:ext cx="273790" cy="78623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93" name="TextBox 92">
            <a:extLst>
              <a:ext uri="{FF2B5EF4-FFF2-40B4-BE49-F238E27FC236}">
                <a16:creationId xmlns:a16="http://schemas.microsoft.com/office/drawing/2014/main" id="{C2E0E9EA-9F00-AE44-8CE4-CB067DCC8345}"/>
              </a:ext>
            </a:extLst>
          </p:cNvPr>
          <p:cNvSpPr txBox="1"/>
          <p:nvPr/>
        </p:nvSpPr>
        <p:spPr>
          <a:xfrm>
            <a:off x="537009" y="4262105"/>
            <a:ext cx="377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cat</a:t>
            </a:r>
          </a:p>
        </p:txBody>
      </p:sp>
      <p:sp>
        <p:nvSpPr>
          <p:cNvPr id="95" name="TextBox 94">
            <a:extLst>
              <a:ext uri="{FF2B5EF4-FFF2-40B4-BE49-F238E27FC236}">
                <a16:creationId xmlns:a16="http://schemas.microsoft.com/office/drawing/2014/main" id="{30608B33-8799-6941-B594-900AD1DCC972}"/>
              </a:ext>
            </a:extLst>
          </p:cNvPr>
          <p:cNvSpPr txBox="1"/>
          <p:nvPr/>
        </p:nvSpPr>
        <p:spPr>
          <a:xfrm>
            <a:off x="694669" y="4541949"/>
            <a:ext cx="44499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dog</a:t>
            </a:r>
          </a:p>
        </p:txBody>
      </p:sp>
      <p:sp>
        <p:nvSpPr>
          <p:cNvPr id="96" name="TextBox 95">
            <a:extLst>
              <a:ext uri="{FF2B5EF4-FFF2-40B4-BE49-F238E27FC236}">
                <a16:creationId xmlns:a16="http://schemas.microsoft.com/office/drawing/2014/main" id="{4AC3F297-5B0B-B24B-85DA-014CE0BD43C7}"/>
              </a:ext>
            </a:extLst>
          </p:cNvPr>
          <p:cNvSpPr txBox="1"/>
          <p:nvPr/>
        </p:nvSpPr>
        <p:spPr>
          <a:xfrm>
            <a:off x="1871629" y="4983722"/>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Baltimore</a:t>
            </a:r>
          </a:p>
        </p:txBody>
      </p:sp>
      <p:cxnSp>
        <p:nvCxnSpPr>
          <p:cNvPr id="97" name="Straight Arrow Connector 96">
            <a:extLst>
              <a:ext uri="{FF2B5EF4-FFF2-40B4-BE49-F238E27FC236}">
                <a16:creationId xmlns:a16="http://schemas.microsoft.com/office/drawing/2014/main" id="{8F941C62-FE61-CF44-8952-1306DD6C8959}"/>
              </a:ext>
            </a:extLst>
          </p:cNvPr>
          <p:cNvCxnSpPr/>
          <p:nvPr/>
        </p:nvCxnSpPr>
        <p:spPr>
          <a:xfrm flipH="1" flipV="1">
            <a:off x="3311910" y="3522273"/>
            <a:ext cx="1012220" cy="9752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D0101C70-03C4-F042-9C77-E023A278FCA0}"/>
              </a:ext>
            </a:extLst>
          </p:cNvPr>
          <p:cNvCxnSpPr/>
          <p:nvPr/>
        </p:nvCxnSpPr>
        <p:spPr>
          <a:xfrm flipH="1" flipV="1">
            <a:off x="3473526" y="3495713"/>
            <a:ext cx="689786" cy="64219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956863C7-BED1-5645-81AD-122D80CB7730}"/>
              </a:ext>
            </a:extLst>
          </p:cNvPr>
          <p:cNvSpPr txBox="1"/>
          <p:nvPr/>
        </p:nvSpPr>
        <p:spPr>
          <a:xfrm>
            <a:off x="4123555" y="4054257"/>
            <a:ext cx="86978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Monday</a:t>
            </a:r>
          </a:p>
        </p:txBody>
      </p:sp>
      <p:sp>
        <p:nvSpPr>
          <p:cNvPr id="105" name="TextBox 104">
            <a:extLst>
              <a:ext uri="{FF2B5EF4-FFF2-40B4-BE49-F238E27FC236}">
                <a16:creationId xmlns:a16="http://schemas.microsoft.com/office/drawing/2014/main" id="{690C4FB3-251F-3C45-96ED-C5AFC475E62C}"/>
              </a:ext>
            </a:extLst>
          </p:cNvPr>
          <p:cNvSpPr txBox="1"/>
          <p:nvPr/>
        </p:nvSpPr>
        <p:spPr>
          <a:xfrm>
            <a:off x="4294044" y="4342002"/>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Friday</a:t>
            </a:r>
          </a:p>
        </p:txBody>
      </p:sp>
    </p:spTree>
    <p:extLst>
      <p:ext uri="{BB962C8B-B14F-4D97-AF65-F5344CB8AC3E}">
        <p14:creationId xmlns:p14="http://schemas.microsoft.com/office/powerpoint/2010/main" val="3247208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l 85"/>
          <p:cNvSpPr/>
          <p:nvPr/>
        </p:nvSpPr>
        <p:spPr>
          <a:xfrm>
            <a:off x="3134200" y="3190236"/>
            <a:ext cx="98351" cy="100584"/>
          </a:xfrm>
          <a:prstGeom prst="ellips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9" name="7-Point Star 88"/>
          <p:cNvSpPr/>
          <p:nvPr/>
        </p:nvSpPr>
        <p:spPr>
          <a:xfrm>
            <a:off x="2979494" y="3020144"/>
            <a:ext cx="127591" cy="164592"/>
          </a:xfrm>
          <a:prstGeom prst="star7">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2" name="Title 1"/>
          <p:cNvSpPr>
            <a:spLocks noGrp="1"/>
          </p:cNvSpPr>
          <p:nvPr>
            <p:ph type="title"/>
          </p:nvPr>
        </p:nvSpPr>
        <p:spPr/>
        <p:txBody>
          <a:bodyPr/>
          <a:lstStyle/>
          <a:p>
            <a:r>
              <a:rPr lang="en-US" dirty="0"/>
              <a:t>Bilingual Word </a:t>
            </a:r>
            <a:r>
              <a:rPr lang="en-US" dirty="0" err="1"/>
              <a:t>Embeddings</a:t>
            </a:r>
            <a:endParaRPr lang="en-US" dirty="0"/>
          </a:p>
        </p:txBody>
      </p:sp>
      <p:cxnSp>
        <p:nvCxnSpPr>
          <p:cNvPr id="4" name="Straight Connector 3"/>
          <p:cNvCxnSpPr/>
          <p:nvPr/>
        </p:nvCxnSpPr>
        <p:spPr>
          <a:xfrm>
            <a:off x="2728736" y="4088003"/>
            <a:ext cx="1110991" cy="68580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3826010" y="4499482"/>
            <a:ext cx="1659629" cy="274321"/>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2715019" y="3799966"/>
            <a:ext cx="1659629" cy="274321"/>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4360931" y="3799968"/>
            <a:ext cx="1110991" cy="68580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2742452" y="2414650"/>
            <a:ext cx="1110991" cy="68580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flipH="1">
            <a:off x="3839726" y="2826128"/>
            <a:ext cx="1659629" cy="274321"/>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H="1">
            <a:off x="2728736" y="2126612"/>
            <a:ext cx="1659629" cy="274321"/>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a:off x="4374648" y="2126615"/>
            <a:ext cx="1110991" cy="68580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flipV="1">
            <a:off x="5471922" y="2826130"/>
            <a:ext cx="27433" cy="1659638"/>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flipV="1">
            <a:off x="3826010" y="3114165"/>
            <a:ext cx="27433" cy="1659638"/>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flipV="1">
            <a:off x="2721877" y="2414648"/>
            <a:ext cx="27433" cy="1659638"/>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flipV="1">
            <a:off x="4340357" y="2133468"/>
            <a:ext cx="27433" cy="1659638"/>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sp>
        <p:nvSpPr>
          <p:cNvPr id="45" name="Triangle 44"/>
          <p:cNvSpPr/>
          <p:nvPr/>
        </p:nvSpPr>
        <p:spPr>
          <a:xfrm>
            <a:off x="4093474" y="4093464"/>
            <a:ext cx="173736" cy="173736"/>
          </a:xfrm>
          <a:prstGeom prst="triangl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i="1" dirty="0">
              <a:solidFill>
                <a:srgbClr val="000000"/>
              </a:solidFill>
              <a:latin typeface="+mj-lt"/>
              <a:ea typeface="+mj-ea"/>
              <a:cs typeface="+mj-cs"/>
              <a:sym typeface="Calibri"/>
            </a:endParaRPr>
          </a:p>
        </p:txBody>
      </p:sp>
      <p:sp>
        <p:nvSpPr>
          <p:cNvPr id="46" name="Oval 45"/>
          <p:cNvSpPr/>
          <p:nvPr/>
        </p:nvSpPr>
        <p:spPr>
          <a:xfrm>
            <a:off x="3135414" y="3571982"/>
            <a:ext cx="128016" cy="100584"/>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7" name="Regular Pentagon 46"/>
          <p:cNvSpPr/>
          <p:nvPr/>
        </p:nvSpPr>
        <p:spPr>
          <a:xfrm>
            <a:off x="4931514" y="3154630"/>
            <a:ext cx="172822" cy="173736"/>
          </a:xfrm>
          <a:prstGeom prst="pentag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9" name="7-Point Star 48"/>
          <p:cNvSpPr/>
          <p:nvPr/>
        </p:nvSpPr>
        <p:spPr>
          <a:xfrm>
            <a:off x="3054488" y="3276600"/>
            <a:ext cx="164592" cy="164592"/>
          </a:xfrm>
          <a:prstGeom prst="star7">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53" name="Moon 52"/>
          <p:cNvSpPr/>
          <p:nvPr/>
        </p:nvSpPr>
        <p:spPr>
          <a:xfrm>
            <a:off x="4762122" y="3146010"/>
            <a:ext cx="109727" cy="182880"/>
          </a:xfrm>
          <a:prstGeom prst="mo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cxnSp>
        <p:nvCxnSpPr>
          <p:cNvPr id="55" name="Straight Arrow Connector 54"/>
          <p:cNvCxnSpPr/>
          <p:nvPr/>
        </p:nvCxnSpPr>
        <p:spPr>
          <a:xfrm flipV="1">
            <a:off x="1539222" y="3392124"/>
            <a:ext cx="1501549" cy="22385"/>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7" name="Straight Arrow Connector 56"/>
          <p:cNvCxnSpPr/>
          <p:nvPr/>
        </p:nvCxnSpPr>
        <p:spPr>
          <a:xfrm flipV="1">
            <a:off x="1888982" y="3644049"/>
            <a:ext cx="1246432" cy="113479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9" name="Straight Arrow Connector 58"/>
          <p:cNvCxnSpPr/>
          <p:nvPr/>
        </p:nvCxnSpPr>
        <p:spPr>
          <a:xfrm flipV="1">
            <a:off x="3850014" y="4286887"/>
            <a:ext cx="353187" cy="1014235"/>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62" name="TextBox 61"/>
          <p:cNvSpPr txBox="1"/>
          <p:nvPr/>
        </p:nvSpPr>
        <p:spPr>
          <a:xfrm>
            <a:off x="1145699" y="3176293"/>
            <a:ext cx="36996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cat</a:t>
            </a:r>
          </a:p>
        </p:txBody>
      </p:sp>
      <p:sp>
        <p:nvSpPr>
          <p:cNvPr id="63" name="TextBox 62"/>
          <p:cNvSpPr txBox="1"/>
          <p:nvPr/>
        </p:nvSpPr>
        <p:spPr>
          <a:xfrm>
            <a:off x="1526316" y="4636641"/>
            <a:ext cx="44178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dog</a:t>
            </a:r>
          </a:p>
        </p:txBody>
      </p:sp>
      <p:sp>
        <p:nvSpPr>
          <p:cNvPr id="64" name="TextBox 63"/>
          <p:cNvSpPr txBox="1"/>
          <p:nvPr/>
        </p:nvSpPr>
        <p:spPr>
          <a:xfrm>
            <a:off x="3044586" y="5206526"/>
            <a:ext cx="99623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Baltimore</a:t>
            </a:r>
          </a:p>
        </p:txBody>
      </p:sp>
      <p:cxnSp>
        <p:nvCxnSpPr>
          <p:cNvPr id="68" name="Straight Arrow Connector 67"/>
          <p:cNvCxnSpPr/>
          <p:nvPr/>
        </p:nvCxnSpPr>
        <p:spPr>
          <a:xfrm flipH="1" flipV="1">
            <a:off x="4902541" y="3321264"/>
            <a:ext cx="1305758" cy="1258117"/>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72" name="Straight Arrow Connector 71"/>
          <p:cNvCxnSpPr/>
          <p:nvPr/>
        </p:nvCxnSpPr>
        <p:spPr>
          <a:xfrm flipH="1" flipV="1">
            <a:off x="5111025" y="3287004"/>
            <a:ext cx="900398" cy="388898"/>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74" name="TextBox 73"/>
          <p:cNvSpPr txBox="1"/>
          <p:nvPr/>
        </p:nvSpPr>
        <p:spPr>
          <a:xfrm>
            <a:off x="6041303" y="3482844"/>
            <a:ext cx="85407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Monday</a:t>
            </a:r>
          </a:p>
        </p:txBody>
      </p:sp>
      <p:sp>
        <p:nvSpPr>
          <p:cNvPr id="76" name="TextBox 75"/>
          <p:cNvSpPr txBox="1"/>
          <p:nvPr/>
        </p:nvSpPr>
        <p:spPr>
          <a:xfrm>
            <a:off x="6169487" y="4378711"/>
            <a:ext cx="65530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Friday</a:t>
            </a:r>
          </a:p>
        </p:txBody>
      </p:sp>
      <p:sp>
        <p:nvSpPr>
          <p:cNvPr id="87" name="Regular Pentagon 86"/>
          <p:cNvSpPr/>
          <p:nvPr/>
        </p:nvSpPr>
        <p:spPr>
          <a:xfrm>
            <a:off x="4921638" y="3215640"/>
            <a:ext cx="133971" cy="137160"/>
          </a:xfrm>
          <a:prstGeom prst="pentag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0" name="Moon 89"/>
          <p:cNvSpPr/>
          <p:nvPr/>
        </p:nvSpPr>
        <p:spPr>
          <a:xfrm>
            <a:off x="4671358" y="3246120"/>
            <a:ext cx="85060" cy="182880"/>
          </a:xfrm>
          <a:prstGeom prst="mo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5" name="Triangle 84"/>
          <p:cNvSpPr/>
          <p:nvPr/>
        </p:nvSpPr>
        <p:spPr>
          <a:xfrm>
            <a:off x="3953855" y="4169664"/>
            <a:ext cx="170120" cy="173736"/>
          </a:xfrm>
          <a:prstGeom prst="triangl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4" name="TextBox 93"/>
          <p:cNvSpPr txBox="1"/>
          <p:nvPr/>
        </p:nvSpPr>
        <p:spPr>
          <a:xfrm>
            <a:off x="2639438" y="4820261"/>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i="1" dirty="0" err="1">
                <a:solidFill>
                  <a:schemeClr val="accent3"/>
                </a:solidFill>
                <a:latin typeface="+mj-lt"/>
                <a:ea typeface="+mj-ea"/>
                <a:cs typeface="+mj-cs"/>
                <a:sym typeface="Calibri"/>
              </a:rPr>
              <a:t>baltimore</a:t>
            </a:r>
            <a:endParaRPr lang="en-US" i="1" dirty="0">
              <a:solidFill>
                <a:schemeClr val="accent3"/>
              </a:solidFill>
              <a:latin typeface="+mj-lt"/>
              <a:ea typeface="+mj-ea"/>
              <a:cs typeface="+mj-cs"/>
              <a:sym typeface="Calibri"/>
            </a:endParaRPr>
          </a:p>
        </p:txBody>
      </p:sp>
      <p:cxnSp>
        <p:nvCxnSpPr>
          <p:cNvPr id="98" name="Straight Arrow Connector 97"/>
          <p:cNvCxnSpPr/>
          <p:nvPr/>
        </p:nvCxnSpPr>
        <p:spPr>
          <a:xfrm flipV="1">
            <a:off x="3551728" y="4344588"/>
            <a:ext cx="390047" cy="530269"/>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99" name="TextBox 98"/>
          <p:cNvSpPr txBox="1"/>
          <p:nvPr/>
        </p:nvSpPr>
        <p:spPr>
          <a:xfrm>
            <a:off x="5873264" y="3668783"/>
            <a:ext cx="64055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senen</a:t>
            </a:r>
            <a:endParaRPr lang="en-US" i="1" dirty="0">
              <a:solidFill>
                <a:schemeClr val="accent3"/>
              </a:solidFill>
              <a:latin typeface="+mj-lt"/>
              <a:ea typeface="+mj-ea"/>
              <a:cs typeface="+mj-cs"/>
              <a:sym typeface="Calibri"/>
            </a:endParaRPr>
          </a:p>
        </p:txBody>
      </p:sp>
      <p:sp>
        <p:nvSpPr>
          <p:cNvPr id="100" name="TextBox 99"/>
          <p:cNvSpPr txBox="1"/>
          <p:nvPr/>
        </p:nvSpPr>
        <p:spPr>
          <a:xfrm>
            <a:off x="5391716" y="4561740"/>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jumat</a:t>
            </a:r>
            <a:endParaRPr lang="en-US" i="1" dirty="0">
              <a:solidFill>
                <a:schemeClr val="accent3"/>
              </a:solidFill>
              <a:latin typeface="+mj-lt"/>
              <a:ea typeface="+mj-ea"/>
              <a:cs typeface="+mj-cs"/>
              <a:sym typeface="Calibri"/>
            </a:endParaRPr>
          </a:p>
        </p:txBody>
      </p:sp>
      <p:cxnSp>
        <p:nvCxnSpPr>
          <p:cNvPr id="101" name="Straight Arrow Connector 100"/>
          <p:cNvCxnSpPr>
            <a:stCxn id="99" idx="1"/>
          </p:cNvCxnSpPr>
          <p:nvPr/>
        </p:nvCxnSpPr>
        <p:spPr>
          <a:xfrm flipH="1" flipV="1">
            <a:off x="5117862" y="3360635"/>
            <a:ext cx="755402" cy="492812"/>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03" name="Straight Arrow Connector 102"/>
          <p:cNvCxnSpPr/>
          <p:nvPr/>
        </p:nvCxnSpPr>
        <p:spPr>
          <a:xfrm flipH="1" flipV="1">
            <a:off x="4756419" y="3370045"/>
            <a:ext cx="873232" cy="1243598"/>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108" name="TextBox 107"/>
          <p:cNvSpPr txBox="1"/>
          <p:nvPr/>
        </p:nvSpPr>
        <p:spPr>
          <a:xfrm>
            <a:off x="1714852" y="3071732"/>
            <a:ext cx="7014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kucing</a:t>
            </a:r>
            <a:endParaRPr lang="en-US" i="1" dirty="0">
              <a:solidFill>
                <a:schemeClr val="accent3"/>
              </a:solidFill>
              <a:latin typeface="+mj-lt"/>
              <a:ea typeface="+mj-ea"/>
              <a:cs typeface="+mj-cs"/>
              <a:sym typeface="Calibri"/>
            </a:endParaRPr>
          </a:p>
        </p:txBody>
      </p:sp>
      <p:sp>
        <p:nvSpPr>
          <p:cNvPr id="109" name="TextBox 108"/>
          <p:cNvSpPr txBox="1"/>
          <p:nvPr/>
        </p:nvSpPr>
        <p:spPr>
          <a:xfrm>
            <a:off x="1231863" y="4235389"/>
            <a:ext cx="67421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anjing</a:t>
            </a:r>
            <a:endParaRPr lang="en-US" i="1" dirty="0">
              <a:solidFill>
                <a:schemeClr val="accent3"/>
              </a:solidFill>
              <a:latin typeface="+mj-lt"/>
              <a:ea typeface="+mj-ea"/>
              <a:cs typeface="+mj-cs"/>
              <a:sym typeface="Calibri"/>
            </a:endParaRPr>
          </a:p>
        </p:txBody>
      </p:sp>
      <p:cxnSp>
        <p:nvCxnSpPr>
          <p:cNvPr id="110" name="Straight Arrow Connector 109"/>
          <p:cNvCxnSpPr>
            <a:stCxn id="108" idx="3"/>
            <a:endCxn id="89" idx="5"/>
          </p:cNvCxnSpPr>
          <p:nvPr/>
        </p:nvCxnSpPr>
        <p:spPr>
          <a:xfrm flipV="1">
            <a:off x="2416322" y="3052744"/>
            <a:ext cx="575807" cy="203652"/>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16" name="Straight Arrow Connector 115"/>
          <p:cNvCxnSpPr>
            <a:stCxn id="109" idx="3"/>
            <a:endCxn id="86" idx="2"/>
          </p:cNvCxnSpPr>
          <p:nvPr/>
        </p:nvCxnSpPr>
        <p:spPr>
          <a:xfrm flipV="1">
            <a:off x="1906082" y="3240528"/>
            <a:ext cx="1228118" cy="1179525"/>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46526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Projecting Vector Space Models</a:t>
            </a:r>
          </a:p>
        </p:txBody>
      </p:sp>
      <p:sp>
        <p:nvSpPr>
          <p:cNvPr id="3" name="Slide Number Placeholder 2"/>
          <p:cNvSpPr>
            <a:spLocks noGrp="1"/>
          </p:cNvSpPr>
          <p:nvPr>
            <p:ph type="sldNum" sz="quarter" idx="12"/>
          </p:nvPr>
        </p:nvSpPr>
        <p:spPr/>
        <p:txBody>
          <a:bodyPr/>
          <a:lstStyle/>
          <a:p>
            <a:fld id="{B5FB9113-0BDB-5347-BF7A-E1E339809436}" type="slidenum">
              <a:rPr lang="en-US" smtClean="0"/>
              <a:pPr/>
              <a:t>49</a:t>
            </a:fld>
            <a:endParaRPr lang="en-US" dirty="0"/>
          </a:p>
        </p:txBody>
      </p:sp>
      <p:pic>
        <p:nvPicPr>
          <p:cNvPr id="25" name="Picture 24"/>
          <p:cNvPicPr>
            <a:picLocks noChangeAspect="1"/>
          </p:cNvPicPr>
          <p:nvPr/>
        </p:nvPicPr>
        <p:blipFill>
          <a:blip r:embed="rId2"/>
          <a:stretch>
            <a:fillRect/>
          </a:stretch>
        </p:blipFill>
        <p:spPr>
          <a:xfrm>
            <a:off x="658614" y="2667000"/>
            <a:ext cx="2002692" cy="3124200"/>
          </a:xfrm>
          <a:prstGeom prst="rect">
            <a:avLst/>
          </a:prstGeom>
        </p:spPr>
      </p:pic>
      <p:pic>
        <p:nvPicPr>
          <p:cNvPr id="26" name="Picture 25"/>
          <p:cNvPicPr>
            <a:picLocks noChangeAspect="1"/>
          </p:cNvPicPr>
          <p:nvPr/>
        </p:nvPicPr>
        <p:blipFill>
          <a:blip r:embed="rId3"/>
          <a:stretch>
            <a:fillRect/>
          </a:stretch>
        </p:blipFill>
        <p:spPr>
          <a:xfrm>
            <a:off x="658614" y="2667000"/>
            <a:ext cx="2002692" cy="3124200"/>
          </a:xfrm>
          <a:prstGeom prst="rect">
            <a:avLst/>
          </a:prstGeom>
        </p:spPr>
      </p:pic>
      <p:pic>
        <p:nvPicPr>
          <p:cNvPr id="28" name="Picture 27"/>
          <p:cNvPicPr>
            <a:picLocks noChangeAspect="1"/>
          </p:cNvPicPr>
          <p:nvPr/>
        </p:nvPicPr>
        <p:blipFill>
          <a:blip r:embed="rId4"/>
          <a:stretch>
            <a:fillRect/>
          </a:stretch>
        </p:blipFill>
        <p:spPr>
          <a:xfrm>
            <a:off x="658614" y="2667000"/>
            <a:ext cx="2002692" cy="3124200"/>
          </a:xfrm>
          <a:prstGeom prst="rect">
            <a:avLst/>
          </a:prstGeom>
        </p:spPr>
      </p:pic>
      <p:pic>
        <p:nvPicPr>
          <p:cNvPr id="29" name="Picture 28"/>
          <p:cNvPicPr>
            <a:picLocks noChangeAspect="1"/>
          </p:cNvPicPr>
          <p:nvPr/>
        </p:nvPicPr>
        <p:blipFill>
          <a:blip r:embed="rId5"/>
          <a:stretch>
            <a:fillRect/>
          </a:stretch>
        </p:blipFill>
        <p:spPr>
          <a:xfrm>
            <a:off x="658614" y="2667000"/>
            <a:ext cx="2002692" cy="3124200"/>
          </a:xfrm>
          <a:prstGeom prst="rect">
            <a:avLst/>
          </a:prstGeom>
        </p:spPr>
      </p:pic>
      <p:pic>
        <p:nvPicPr>
          <p:cNvPr id="31" name="Picture 30"/>
          <p:cNvPicPr>
            <a:picLocks noChangeAspect="1"/>
          </p:cNvPicPr>
          <p:nvPr/>
        </p:nvPicPr>
        <p:blipFill>
          <a:blip r:embed="rId6"/>
          <a:stretch>
            <a:fillRect/>
          </a:stretch>
        </p:blipFill>
        <p:spPr>
          <a:xfrm>
            <a:off x="2882900" y="3124200"/>
            <a:ext cx="5956300" cy="520700"/>
          </a:xfrm>
          <a:prstGeom prst="rect">
            <a:avLst/>
          </a:prstGeom>
        </p:spPr>
      </p:pic>
      <p:pic>
        <p:nvPicPr>
          <p:cNvPr id="32" name="Picture 31"/>
          <p:cNvPicPr>
            <a:picLocks noChangeAspect="1"/>
          </p:cNvPicPr>
          <p:nvPr/>
        </p:nvPicPr>
        <p:blipFill>
          <a:blip r:embed="rId7"/>
          <a:stretch>
            <a:fillRect/>
          </a:stretch>
        </p:blipFill>
        <p:spPr>
          <a:xfrm>
            <a:off x="2743200" y="3810000"/>
            <a:ext cx="5956300" cy="520700"/>
          </a:xfrm>
          <a:prstGeom prst="rect">
            <a:avLst/>
          </a:prstGeom>
        </p:spPr>
      </p:pic>
      <p:pic>
        <p:nvPicPr>
          <p:cNvPr id="33" name="Picture 32"/>
          <p:cNvPicPr>
            <a:picLocks noChangeAspect="1"/>
          </p:cNvPicPr>
          <p:nvPr/>
        </p:nvPicPr>
        <p:blipFill>
          <a:blip r:embed="rId8"/>
          <a:stretch>
            <a:fillRect/>
          </a:stretch>
        </p:blipFill>
        <p:spPr>
          <a:xfrm>
            <a:off x="3048000" y="4495800"/>
            <a:ext cx="5486400" cy="520700"/>
          </a:xfrm>
          <a:prstGeom prst="rect">
            <a:avLst/>
          </a:prstGeom>
        </p:spPr>
      </p:pic>
    </p:spTree>
    <p:extLst>
      <p:ext uri="{BB962C8B-B14F-4D97-AF65-F5344CB8AC3E}">
        <p14:creationId xmlns:p14="http://schemas.microsoft.com/office/powerpoint/2010/main" val="99670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0935-F344-1546-89CE-D459601FF736}"/>
              </a:ext>
            </a:extLst>
          </p:cNvPr>
          <p:cNvSpPr>
            <a:spLocks noGrp="1"/>
          </p:cNvSpPr>
          <p:nvPr>
            <p:ph type="title"/>
          </p:nvPr>
        </p:nvSpPr>
        <p:spPr/>
        <p:txBody>
          <a:bodyPr/>
          <a:lstStyle/>
          <a:p>
            <a:r>
              <a:rPr lang="en-US" dirty="0"/>
              <a:t>Conditional Language Models</a:t>
            </a:r>
            <a:endParaRPr lang="en-US" b="1" dirty="0"/>
          </a:p>
        </p:txBody>
      </p:sp>
      <p:sp>
        <p:nvSpPr>
          <p:cNvPr id="3" name="Text Placeholder 2">
            <a:extLst>
              <a:ext uri="{FF2B5EF4-FFF2-40B4-BE49-F238E27FC236}">
                <a16:creationId xmlns:a16="http://schemas.microsoft.com/office/drawing/2014/main" id="{5483B0BD-799B-2D4C-A502-894094FE4ADC}"/>
              </a:ext>
            </a:extLst>
          </p:cNvPr>
          <p:cNvSpPr>
            <a:spLocks noGrp="1"/>
          </p:cNvSpPr>
          <p:nvPr>
            <p:ph type="body" idx="1"/>
          </p:nvPr>
        </p:nvSpPr>
        <p:spPr/>
        <p:txBody>
          <a:bodyPr/>
          <a:lstStyle/>
          <a:p>
            <a:r>
              <a:rPr lang="en-US" dirty="0"/>
              <a:t>Not just generate text, generate text according to some specification</a:t>
            </a:r>
          </a:p>
          <a:p>
            <a:endParaRPr lang="en-US" dirty="0"/>
          </a:p>
        </p:txBody>
      </p:sp>
      <p:grpSp>
        <p:nvGrpSpPr>
          <p:cNvPr id="4" name="Group 3">
            <a:extLst>
              <a:ext uri="{FF2B5EF4-FFF2-40B4-BE49-F238E27FC236}">
                <a16:creationId xmlns:a16="http://schemas.microsoft.com/office/drawing/2014/main" id="{85008A65-9B06-6B43-8AE8-77EEDD411C0D}"/>
              </a:ext>
            </a:extLst>
          </p:cNvPr>
          <p:cNvGrpSpPr/>
          <p:nvPr/>
        </p:nvGrpSpPr>
        <p:grpSpPr>
          <a:xfrm>
            <a:off x="861411" y="2495307"/>
            <a:ext cx="7546316" cy="3566859"/>
            <a:chOff x="1225117" y="3548878"/>
            <a:chExt cx="10732540" cy="5072866"/>
          </a:xfrm>
        </p:grpSpPr>
        <p:grpSp>
          <p:nvGrpSpPr>
            <p:cNvPr id="5" name="Group">
              <a:extLst>
                <a:ext uri="{FF2B5EF4-FFF2-40B4-BE49-F238E27FC236}">
                  <a16:creationId xmlns:a16="http://schemas.microsoft.com/office/drawing/2014/main" id="{382E7EEF-C725-2E43-BBDF-D0098FBDEF8E}"/>
                </a:ext>
              </a:extLst>
            </p:cNvPr>
            <p:cNvGrpSpPr/>
            <p:nvPr/>
          </p:nvGrpSpPr>
          <p:grpSpPr>
            <a:xfrm>
              <a:off x="1530045" y="3548878"/>
              <a:ext cx="6212496" cy="627866"/>
              <a:chOff x="0" y="9922"/>
              <a:chExt cx="6212495" cy="627864"/>
            </a:xfrm>
          </p:grpSpPr>
          <p:sp>
            <p:nvSpPr>
              <p:cNvPr id="28" name="Input X">
                <a:extLst>
                  <a:ext uri="{FF2B5EF4-FFF2-40B4-BE49-F238E27FC236}">
                    <a16:creationId xmlns:a16="http://schemas.microsoft.com/office/drawing/2014/main" id="{4BCE90FD-C89B-1143-AD2D-7304B9FF05DF}"/>
                  </a:ext>
                </a:extLst>
              </p:cNvPr>
              <p:cNvSpPr txBox="1"/>
              <p:nvPr/>
            </p:nvSpPr>
            <p:spPr>
              <a:xfrm>
                <a:off x="0" y="9922"/>
                <a:ext cx="1438570"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defRPr u="sng">
                    <a:solidFill>
                      <a:schemeClr val="accent1">
                        <a:hueOff val="47394"/>
                        <a:satOff val="-25753"/>
                        <a:lumOff val="-7544"/>
                      </a:schemeClr>
                    </a:solidFill>
                  </a:defRPr>
                </a:pPr>
                <a:r>
                  <a:rPr sz="2400" dirty="0"/>
                  <a:t>Input </a:t>
                </a:r>
                <a:r>
                  <a:rPr sz="2400" i="1" dirty="0">
                    <a:latin typeface="Helvetica"/>
                    <a:ea typeface="Helvetica"/>
                    <a:cs typeface="Helvetica"/>
                    <a:sym typeface="Helvetica"/>
                  </a:rPr>
                  <a:t>X</a:t>
                </a:r>
              </a:p>
            </p:txBody>
          </p:sp>
          <p:sp>
            <p:nvSpPr>
              <p:cNvPr id="29" name="Output Y (Text)">
                <a:extLst>
                  <a:ext uri="{FF2B5EF4-FFF2-40B4-BE49-F238E27FC236}">
                    <a16:creationId xmlns:a16="http://schemas.microsoft.com/office/drawing/2014/main" id="{36FDF249-5FA0-1842-9A25-D3EB0158B512}"/>
                  </a:ext>
                </a:extLst>
              </p:cNvPr>
              <p:cNvSpPr txBox="1"/>
              <p:nvPr/>
            </p:nvSpPr>
            <p:spPr>
              <a:xfrm>
                <a:off x="3217168" y="9922"/>
                <a:ext cx="2995327"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defRPr u="sng">
                    <a:solidFill>
                      <a:schemeClr val="accent2">
                        <a:hueOff val="-554920"/>
                        <a:satOff val="-21482"/>
                        <a:lumOff val="-6228"/>
                      </a:schemeClr>
                    </a:solidFill>
                  </a:defRPr>
                </a:pPr>
                <a:r>
                  <a:rPr sz="2400"/>
                  <a:t>Output </a:t>
                </a:r>
                <a:r>
                  <a:rPr sz="2400" i="1">
                    <a:latin typeface="Helvetica"/>
                    <a:ea typeface="Helvetica"/>
                    <a:cs typeface="Helvetica"/>
                    <a:sym typeface="Helvetica"/>
                  </a:rPr>
                  <a:t>Y</a:t>
                </a:r>
                <a:r>
                  <a:rPr sz="2400"/>
                  <a:t> (</a:t>
                </a:r>
                <a:r>
                  <a:rPr sz="2400" b="1">
                    <a:latin typeface="Helvetica"/>
                    <a:ea typeface="Helvetica"/>
                    <a:cs typeface="Helvetica"/>
                    <a:sym typeface="Helvetica"/>
                  </a:rPr>
                  <a:t>Text</a:t>
                </a:r>
                <a:r>
                  <a:rPr sz="2400"/>
                  <a:t>)</a:t>
                </a:r>
              </a:p>
            </p:txBody>
          </p:sp>
        </p:grpSp>
        <p:grpSp>
          <p:nvGrpSpPr>
            <p:cNvPr id="6" name="Group">
              <a:extLst>
                <a:ext uri="{FF2B5EF4-FFF2-40B4-BE49-F238E27FC236}">
                  <a16:creationId xmlns:a16="http://schemas.microsoft.com/office/drawing/2014/main" id="{FD5E57D8-52A6-A648-83E7-0A0DCA90FEC6}"/>
                </a:ext>
              </a:extLst>
            </p:cNvPr>
            <p:cNvGrpSpPr/>
            <p:nvPr/>
          </p:nvGrpSpPr>
          <p:grpSpPr>
            <a:xfrm>
              <a:off x="1530298" y="4945878"/>
              <a:ext cx="5412959" cy="627866"/>
              <a:chOff x="-1" y="9919"/>
              <a:chExt cx="5412958" cy="627866"/>
            </a:xfrm>
          </p:grpSpPr>
          <p:sp>
            <p:nvSpPr>
              <p:cNvPr id="26" name="English">
                <a:extLst>
                  <a:ext uri="{FF2B5EF4-FFF2-40B4-BE49-F238E27FC236}">
                    <a16:creationId xmlns:a16="http://schemas.microsoft.com/office/drawing/2014/main" id="{F7E94824-6B91-B944-80E0-74BB7086CCD6}"/>
                  </a:ext>
                </a:extLst>
              </p:cNvPr>
              <p:cNvSpPr txBox="1"/>
              <p:nvPr/>
            </p:nvSpPr>
            <p:spPr>
              <a:xfrm>
                <a:off x="-1" y="9919"/>
                <a:ext cx="1354218"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English</a:t>
                </a:r>
              </a:p>
            </p:txBody>
          </p:sp>
          <p:sp>
            <p:nvSpPr>
              <p:cNvPr id="27" name="Japanese">
                <a:extLst>
                  <a:ext uri="{FF2B5EF4-FFF2-40B4-BE49-F238E27FC236}">
                    <a16:creationId xmlns:a16="http://schemas.microsoft.com/office/drawing/2014/main" id="{873B4AB3-A465-B041-B39C-A28A3C0F5D58}"/>
                  </a:ext>
                </a:extLst>
              </p:cNvPr>
              <p:cNvSpPr txBox="1"/>
              <p:nvPr/>
            </p:nvSpPr>
            <p:spPr>
              <a:xfrm>
                <a:off x="3682568" y="9919"/>
                <a:ext cx="1730389"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Japanese</a:t>
                </a:r>
              </a:p>
            </p:txBody>
          </p:sp>
        </p:grpSp>
        <p:sp>
          <p:nvSpPr>
            <p:cNvPr id="7" name="Task">
              <a:extLst>
                <a:ext uri="{FF2B5EF4-FFF2-40B4-BE49-F238E27FC236}">
                  <a16:creationId xmlns:a16="http://schemas.microsoft.com/office/drawing/2014/main" id="{F8845844-03B0-4240-82B9-EA8995A4D884}"/>
                </a:ext>
              </a:extLst>
            </p:cNvPr>
            <p:cNvSpPr txBox="1"/>
            <p:nvPr/>
          </p:nvSpPr>
          <p:spPr>
            <a:xfrm>
              <a:off x="9797821" y="3548878"/>
              <a:ext cx="86177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u="sng">
                  <a:solidFill>
                    <a:schemeClr val="accent3">
                      <a:hueOff val="-333989"/>
                      <a:satOff val="3917"/>
                      <a:lumOff val="-6666"/>
                    </a:schemeClr>
                  </a:solidFill>
                </a:defRPr>
              </a:lvl1pPr>
            </a:lstStyle>
            <a:p>
              <a:r>
                <a:rPr sz="2400"/>
                <a:t>Task</a:t>
              </a:r>
            </a:p>
          </p:txBody>
        </p:sp>
        <p:sp>
          <p:nvSpPr>
            <p:cNvPr id="8" name="Translation">
              <a:extLst>
                <a:ext uri="{FF2B5EF4-FFF2-40B4-BE49-F238E27FC236}">
                  <a16:creationId xmlns:a16="http://schemas.microsoft.com/office/drawing/2014/main" id="{C93970F8-89ED-1347-B951-94213470D4DA}"/>
                </a:ext>
              </a:extLst>
            </p:cNvPr>
            <p:cNvSpPr txBox="1"/>
            <p:nvPr/>
          </p:nvSpPr>
          <p:spPr>
            <a:xfrm>
              <a:off x="9183599" y="4945878"/>
              <a:ext cx="20572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Translation</a:t>
              </a:r>
            </a:p>
          </p:txBody>
        </p:sp>
        <p:sp>
          <p:nvSpPr>
            <p:cNvPr id="9" name="NL Generation">
              <a:extLst>
                <a:ext uri="{FF2B5EF4-FFF2-40B4-BE49-F238E27FC236}">
                  <a16:creationId xmlns:a16="http://schemas.microsoft.com/office/drawing/2014/main" id="{3C1872A3-0F30-DB4E-B87C-307644F8D7F9}"/>
                </a:ext>
              </a:extLst>
            </p:cNvPr>
            <p:cNvSpPr txBox="1"/>
            <p:nvPr/>
          </p:nvSpPr>
          <p:spPr>
            <a:xfrm>
              <a:off x="8794065" y="4183879"/>
              <a:ext cx="2668037"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NL Generation</a:t>
              </a:r>
            </a:p>
          </p:txBody>
        </p:sp>
        <p:grpSp>
          <p:nvGrpSpPr>
            <p:cNvPr id="10" name="Group">
              <a:extLst>
                <a:ext uri="{FF2B5EF4-FFF2-40B4-BE49-F238E27FC236}">
                  <a16:creationId xmlns:a16="http://schemas.microsoft.com/office/drawing/2014/main" id="{7BDE24B8-C313-BA4D-91FC-1D1070DEADE3}"/>
                </a:ext>
              </a:extLst>
            </p:cNvPr>
            <p:cNvGrpSpPr/>
            <p:nvPr/>
          </p:nvGrpSpPr>
          <p:grpSpPr>
            <a:xfrm>
              <a:off x="1225117" y="5707878"/>
              <a:ext cx="6413835" cy="627866"/>
              <a:chOff x="-1" y="9919"/>
              <a:chExt cx="6413834" cy="627866"/>
            </a:xfrm>
          </p:grpSpPr>
          <p:sp>
            <p:nvSpPr>
              <p:cNvPr id="24" name="Document">
                <a:extLst>
                  <a:ext uri="{FF2B5EF4-FFF2-40B4-BE49-F238E27FC236}">
                    <a16:creationId xmlns:a16="http://schemas.microsoft.com/office/drawing/2014/main" id="{043EB03A-AA7C-3142-B28D-A73373F6ACE2}"/>
                  </a:ext>
                </a:extLst>
              </p:cNvPr>
              <p:cNvSpPr txBox="1"/>
              <p:nvPr/>
            </p:nvSpPr>
            <p:spPr>
              <a:xfrm>
                <a:off x="-1" y="9919"/>
                <a:ext cx="1956548"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Document</a:t>
                </a:r>
              </a:p>
            </p:txBody>
          </p:sp>
          <p:sp>
            <p:nvSpPr>
              <p:cNvPr id="25" name="Short Description">
                <a:extLst>
                  <a:ext uri="{FF2B5EF4-FFF2-40B4-BE49-F238E27FC236}">
                    <a16:creationId xmlns:a16="http://schemas.microsoft.com/office/drawing/2014/main" id="{160DBB88-27A3-D548-843B-7D6C243496B1}"/>
                  </a:ext>
                </a:extLst>
              </p:cNvPr>
              <p:cNvSpPr txBox="1"/>
              <p:nvPr/>
            </p:nvSpPr>
            <p:spPr>
              <a:xfrm>
                <a:off x="3221709" y="9919"/>
                <a:ext cx="3192124"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Short Description</a:t>
                </a:r>
              </a:p>
            </p:txBody>
          </p:sp>
        </p:grpSp>
        <p:sp>
          <p:nvSpPr>
            <p:cNvPr id="11" name="Summarization">
              <a:extLst>
                <a:ext uri="{FF2B5EF4-FFF2-40B4-BE49-F238E27FC236}">
                  <a16:creationId xmlns:a16="http://schemas.microsoft.com/office/drawing/2014/main" id="{73B85EFC-BC7C-9B4B-8802-1317F094C2E5}"/>
                </a:ext>
              </a:extLst>
            </p:cNvPr>
            <p:cNvSpPr txBox="1"/>
            <p:nvPr/>
          </p:nvSpPr>
          <p:spPr>
            <a:xfrm>
              <a:off x="8769147" y="5707878"/>
              <a:ext cx="2772271"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Summarization</a:t>
              </a:r>
            </a:p>
          </p:txBody>
        </p:sp>
        <p:grpSp>
          <p:nvGrpSpPr>
            <p:cNvPr id="12" name="Group">
              <a:extLst>
                <a:ext uri="{FF2B5EF4-FFF2-40B4-BE49-F238E27FC236}">
                  <a16:creationId xmlns:a16="http://schemas.microsoft.com/office/drawing/2014/main" id="{D1A8E0C7-EA37-A240-AF79-C5382CD00B9A}"/>
                </a:ext>
              </a:extLst>
            </p:cNvPr>
            <p:cNvGrpSpPr/>
            <p:nvPr/>
          </p:nvGrpSpPr>
          <p:grpSpPr>
            <a:xfrm>
              <a:off x="1275867" y="6469878"/>
              <a:ext cx="5714149" cy="627866"/>
              <a:chOff x="0" y="9919"/>
              <a:chExt cx="5714147" cy="627866"/>
            </a:xfrm>
          </p:grpSpPr>
          <p:sp>
            <p:nvSpPr>
              <p:cNvPr id="22" name="Utterance">
                <a:extLst>
                  <a:ext uri="{FF2B5EF4-FFF2-40B4-BE49-F238E27FC236}">
                    <a16:creationId xmlns:a16="http://schemas.microsoft.com/office/drawing/2014/main" id="{4AFD197B-57B6-2B45-AA79-045EC484B07C}"/>
                  </a:ext>
                </a:extLst>
              </p:cNvPr>
              <p:cNvSpPr txBox="1"/>
              <p:nvPr/>
            </p:nvSpPr>
            <p:spPr>
              <a:xfrm>
                <a:off x="0" y="9919"/>
                <a:ext cx="1870097"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Utterance</a:t>
                </a:r>
              </a:p>
            </p:txBody>
          </p:sp>
          <p:sp>
            <p:nvSpPr>
              <p:cNvPr id="23" name="Response">
                <a:extLst>
                  <a:ext uri="{FF2B5EF4-FFF2-40B4-BE49-F238E27FC236}">
                    <a16:creationId xmlns:a16="http://schemas.microsoft.com/office/drawing/2014/main" id="{2D144A18-61A7-534A-B0EB-28B270136BA4}"/>
                  </a:ext>
                </a:extLst>
              </p:cNvPr>
              <p:cNvSpPr txBox="1"/>
              <p:nvPr/>
            </p:nvSpPr>
            <p:spPr>
              <a:xfrm>
                <a:off x="3911624" y="9919"/>
                <a:ext cx="1802523"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Response</a:t>
                </a:r>
              </a:p>
            </p:txBody>
          </p:sp>
        </p:grpSp>
        <p:sp>
          <p:nvSpPr>
            <p:cNvPr id="13" name="Response Generation">
              <a:extLst>
                <a:ext uri="{FF2B5EF4-FFF2-40B4-BE49-F238E27FC236}">
                  <a16:creationId xmlns:a16="http://schemas.microsoft.com/office/drawing/2014/main" id="{E063FFC4-6FB6-0B4A-B8B7-6D0458C689A6}"/>
                </a:ext>
              </a:extLst>
            </p:cNvPr>
            <p:cNvSpPr txBox="1"/>
            <p:nvPr/>
          </p:nvSpPr>
          <p:spPr>
            <a:xfrm>
              <a:off x="8057055" y="6469879"/>
              <a:ext cx="3900602"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Response Generation</a:t>
              </a:r>
            </a:p>
          </p:txBody>
        </p:sp>
        <p:grpSp>
          <p:nvGrpSpPr>
            <p:cNvPr id="14" name="Group">
              <a:extLst>
                <a:ext uri="{FF2B5EF4-FFF2-40B4-BE49-F238E27FC236}">
                  <a16:creationId xmlns:a16="http://schemas.microsoft.com/office/drawing/2014/main" id="{C7588841-5A55-BC4F-B618-EB785ABE0F28}"/>
                </a:ext>
              </a:extLst>
            </p:cNvPr>
            <p:cNvGrpSpPr/>
            <p:nvPr/>
          </p:nvGrpSpPr>
          <p:grpSpPr>
            <a:xfrm>
              <a:off x="1631797" y="7231878"/>
              <a:ext cx="5004750" cy="627866"/>
              <a:chOff x="0" y="9919"/>
              <a:chExt cx="5004748" cy="627866"/>
            </a:xfrm>
          </p:grpSpPr>
          <p:sp>
            <p:nvSpPr>
              <p:cNvPr id="20" name="Image">
                <a:extLst>
                  <a:ext uri="{FF2B5EF4-FFF2-40B4-BE49-F238E27FC236}">
                    <a16:creationId xmlns:a16="http://schemas.microsoft.com/office/drawing/2014/main" id="{F6E824F5-23D3-B740-8577-05B07E6CD0F5}"/>
                  </a:ext>
                </a:extLst>
              </p:cNvPr>
              <p:cNvSpPr txBox="1"/>
              <p:nvPr/>
            </p:nvSpPr>
            <p:spPr>
              <a:xfrm>
                <a:off x="0" y="9919"/>
                <a:ext cx="1190983"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Image</a:t>
                </a:r>
              </a:p>
            </p:txBody>
          </p:sp>
          <p:sp>
            <p:nvSpPr>
              <p:cNvPr id="21" name="Text">
                <a:extLst>
                  <a:ext uri="{FF2B5EF4-FFF2-40B4-BE49-F238E27FC236}">
                    <a16:creationId xmlns:a16="http://schemas.microsoft.com/office/drawing/2014/main" id="{B0F74AED-9FC3-AD4E-9AC8-666B101C3B69}"/>
                  </a:ext>
                </a:extLst>
              </p:cNvPr>
              <p:cNvSpPr txBox="1"/>
              <p:nvPr/>
            </p:nvSpPr>
            <p:spPr>
              <a:xfrm>
                <a:off x="4178172" y="9919"/>
                <a:ext cx="826576"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Text</a:t>
                </a:r>
              </a:p>
            </p:txBody>
          </p:sp>
        </p:grpSp>
        <p:sp>
          <p:nvSpPr>
            <p:cNvPr id="15" name="Image Captioning">
              <a:extLst>
                <a:ext uri="{FF2B5EF4-FFF2-40B4-BE49-F238E27FC236}">
                  <a16:creationId xmlns:a16="http://schemas.microsoft.com/office/drawing/2014/main" id="{4CCB8AB6-DF5F-EC4E-B6A4-89A5794AD350}"/>
                </a:ext>
              </a:extLst>
            </p:cNvPr>
            <p:cNvSpPr txBox="1"/>
            <p:nvPr/>
          </p:nvSpPr>
          <p:spPr>
            <a:xfrm>
              <a:off x="8451392" y="7231878"/>
              <a:ext cx="320215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Image Captioning</a:t>
              </a:r>
            </a:p>
          </p:txBody>
        </p:sp>
        <p:grpSp>
          <p:nvGrpSpPr>
            <p:cNvPr id="16" name="Group">
              <a:extLst>
                <a:ext uri="{FF2B5EF4-FFF2-40B4-BE49-F238E27FC236}">
                  <a16:creationId xmlns:a16="http://schemas.microsoft.com/office/drawing/2014/main" id="{3C24BCAA-E53C-5F40-BAD8-E3CD6778227E}"/>
                </a:ext>
              </a:extLst>
            </p:cNvPr>
            <p:cNvGrpSpPr/>
            <p:nvPr/>
          </p:nvGrpSpPr>
          <p:grpSpPr>
            <a:xfrm>
              <a:off x="1491894" y="7993878"/>
              <a:ext cx="5573368" cy="627866"/>
              <a:chOff x="0" y="9919"/>
              <a:chExt cx="5573366" cy="627866"/>
            </a:xfrm>
          </p:grpSpPr>
          <p:sp>
            <p:nvSpPr>
              <p:cNvPr id="18" name="Speech">
                <a:extLst>
                  <a:ext uri="{FF2B5EF4-FFF2-40B4-BE49-F238E27FC236}">
                    <a16:creationId xmlns:a16="http://schemas.microsoft.com/office/drawing/2014/main" id="{C833A88F-2A3C-C049-8552-BC7225BE843C}"/>
                  </a:ext>
                </a:extLst>
              </p:cNvPr>
              <p:cNvSpPr txBox="1"/>
              <p:nvPr/>
            </p:nvSpPr>
            <p:spPr>
              <a:xfrm>
                <a:off x="0" y="9919"/>
                <a:ext cx="1386136"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Speech</a:t>
                </a:r>
              </a:p>
            </p:txBody>
          </p:sp>
          <p:sp>
            <p:nvSpPr>
              <p:cNvPr id="19" name="Transcript">
                <a:extLst>
                  <a:ext uri="{FF2B5EF4-FFF2-40B4-BE49-F238E27FC236}">
                    <a16:creationId xmlns:a16="http://schemas.microsoft.com/office/drawing/2014/main" id="{D4AB7B89-A525-4548-BC26-DE9D7C2FCF4D}"/>
                  </a:ext>
                </a:extLst>
              </p:cNvPr>
              <p:cNvSpPr txBox="1"/>
              <p:nvPr/>
            </p:nvSpPr>
            <p:spPr>
              <a:xfrm>
                <a:off x="3716857" y="9919"/>
                <a:ext cx="1856509"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Transcript</a:t>
                </a:r>
              </a:p>
            </p:txBody>
          </p:sp>
        </p:grpSp>
        <p:sp>
          <p:nvSpPr>
            <p:cNvPr id="17" name="Speech Recognition">
              <a:extLst>
                <a:ext uri="{FF2B5EF4-FFF2-40B4-BE49-F238E27FC236}">
                  <a16:creationId xmlns:a16="http://schemas.microsoft.com/office/drawing/2014/main" id="{114E3161-6635-3045-850A-A3B95CEAEDB5}"/>
                </a:ext>
              </a:extLst>
            </p:cNvPr>
            <p:cNvSpPr txBox="1"/>
            <p:nvPr/>
          </p:nvSpPr>
          <p:spPr>
            <a:xfrm>
              <a:off x="8209533" y="7993878"/>
              <a:ext cx="3586260"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Speech Recognition</a:t>
              </a:r>
            </a:p>
          </p:txBody>
        </p:sp>
      </p:grpSp>
      <p:sp>
        <p:nvSpPr>
          <p:cNvPr id="31" name="English">
            <a:extLst>
              <a:ext uri="{FF2B5EF4-FFF2-40B4-BE49-F238E27FC236}">
                <a16:creationId xmlns:a16="http://schemas.microsoft.com/office/drawing/2014/main" id="{6C7C66E8-DA19-734C-8BCD-AA2B4EC2F434}"/>
              </a:ext>
            </a:extLst>
          </p:cNvPr>
          <p:cNvSpPr txBox="1"/>
          <p:nvPr/>
        </p:nvSpPr>
        <p:spPr>
          <a:xfrm>
            <a:off x="622278" y="2989318"/>
            <a:ext cx="2047548" cy="441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lang="en-US" sz="2400" dirty="0"/>
              <a:t>Structured Data</a:t>
            </a:r>
            <a:endParaRPr sz="2400" dirty="0"/>
          </a:p>
        </p:txBody>
      </p:sp>
      <p:sp>
        <p:nvSpPr>
          <p:cNvPr id="32" name="Japanese">
            <a:extLst>
              <a:ext uri="{FF2B5EF4-FFF2-40B4-BE49-F238E27FC236}">
                <a16:creationId xmlns:a16="http://schemas.microsoft.com/office/drawing/2014/main" id="{537E052E-37AB-204F-8BAB-E322286933D3}"/>
              </a:ext>
            </a:extLst>
          </p:cNvPr>
          <p:cNvSpPr txBox="1"/>
          <p:nvPr/>
        </p:nvSpPr>
        <p:spPr>
          <a:xfrm>
            <a:off x="3299800" y="2964918"/>
            <a:ext cx="1898213" cy="441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lang="en-US" sz="2400" dirty="0"/>
              <a:t>NL Description</a:t>
            </a:r>
            <a:endParaRPr sz="2400" dirty="0"/>
          </a:p>
        </p:txBody>
      </p:sp>
    </p:spTree>
    <p:extLst>
      <p:ext uri="{BB962C8B-B14F-4D97-AF65-F5344CB8AC3E}">
        <p14:creationId xmlns:p14="http://schemas.microsoft.com/office/powerpoint/2010/main" val="353342771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Projecting Vector Space Models</a:t>
            </a:r>
          </a:p>
        </p:txBody>
      </p:sp>
      <p:sp>
        <p:nvSpPr>
          <p:cNvPr id="3" name="Slide Number Placeholder 2"/>
          <p:cNvSpPr>
            <a:spLocks noGrp="1"/>
          </p:cNvSpPr>
          <p:nvPr>
            <p:ph type="sldNum" sz="quarter" idx="12"/>
          </p:nvPr>
        </p:nvSpPr>
        <p:spPr/>
        <p:txBody>
          <a:bodyPr/>
          <a:lstStyle/>
          <a:p>
            <a:fld id="{B5FB9113-0BDB-5347-BF7A-E1E339809436}" type="slidenum">
              <a:rPr lang="en-US" smtClean="0"/>
              <a:pPr/>
              <a:t>50</a:t>
            </a:fld>
            <a:endParaRPr lang="en-US" dirty="0"/>
          </a:p>
        </p:txBody>
      </p:sp>
      <p:pic>
        <p:nvPicPr>
          <p:cNvPr id="8" name="Picture 7"/>
          <p:cNvPicPr>
            <a:picLocks noChangeAspect="1"/>
          </p:cNvPicPr>
          <p:nvPr/>
        </p:nvPicPr>
        <p:blipFill>
          <a:blip r:embed="rId3"/>
          <a:stretch>
            <a:fillRect/>
          </a:stretch>
        </p:blipFill>
        <p:spPr>
          <a:xfrm>
            <a:off x="1447800" y="2819400"/>
            <a:ext cx="6324600" cy="3582901"/>
          </a:xfrm>
          <a:prstGeom prst="rect">
            <a:avLst/>
          </a:prstGeom>
        </p:spPr>
      </p:pic>
      <p:pic>
        <p:nvPicPr>
          <p:cNvPr id="9" name="Picture 8"/>
          <p:cNvPicPr>
            <a:picLocks noChangeAspect="1"/>
          </p:cNvPicPr>
          <p:nvPr/>
        </p:nvPicPr>
        <p:blipFill>
          <a:blip r:embed="rId4"/>
          <a:stretch>
            <a:fillRect/>
          </a:stretch>
        </p:blipFill>
        <p:spPr>
          <a:xfrm>
            <a:off x="1447800" y="2819400"/>
            <a:ext cx="6324600" cy="3582901"/>
          </a:xfrm>
          <a:prstGeom prst="rect">
            <a:avLst/>
          </a:prstGeom>
        </p:spPr>
      </p:pic>
      <p:pic>
        <p:nvPicPr>
          <p:cNvPr id="10" name="Picture 9"/>
          <p:cNvPicPr>
            <a:picLocks noChangeAspect="1"/>
          </p:cNvPicPr>
          <p:nvPr/>
        </p:nvPicPr>
        <p:blipFill>
          <a:blip r:embed="rId5"/>
          <a:stretch>
            <a:fillRect/>
          </a:stretch>
        </p:blipFill>
        <p:spPr>
          <a:xfrm>
            <a:off x="1447800" y="2819400"/>
            <a:ext cx="6324600" cy="3582901"/>
          </a:xfrm>
          <a:prstGeom prst="rect">
            <a:avLst/>
          </a:prstGeom>
        </p:spPr>
      </p:pic>
    </p:spTree>
    <p:extLst>
      <p:ext uri="{BB962C8B-B14F-4D97-AF65-F5344CB8AC3E}">
        <p14:creationId xmlns:p14="http://schemas.microsoft.com/office/powerpoint/2010/main" val="283757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t>
            </a:r>
            <a:r>
              <a:rPr lang="en-US" dirty="0" err="1"/>
              <a:t>Embeddings</a:t>
            </a:r>
            <a:endParaRPr lang="en-US" dirty="0"/>
          </a:p>
        </p:txBody>
      </p:sp>
      <p:sp>
        <p:nvSpPr>
          <p:cNvPr id="3" name="Content Placeholder 2"/>
          <p:cNvSpPr>
            <a:spLocks noGrp="1"/>
          </p:cNvSpPr>
          <p:nvPr>
            <p:ph idx="1"/>
          </p:nvPr>
        </p:nvSpPr>
        <p:spPr/>
        <p:txBody>
          <a:bodyPr/>
          <a:lstStyle/>
          <a:p>
            <a:pPr marL="0" indent="0">
              <a:buNone/>
            </a:pPr>
            <a:r>
              <a:rPr lang="en-US" dirty="0"/>
              <a:t>Instead of high dimensional vector space models used by Rapp and others in the past, we use low-dimensional word </a:t>
            </a:r>
            <a:r>
              <a:rPr lang="en-US" dirty="0" err="1"/>
              <a:t>embeddings</a:t>
            </a:r>
            <a:r>
              <a:rPr lang="en-US" dirty="0"/>
              <a:t>.</a:t>
            </a:r>
          </a:p>
          <a:p>
            <a:endParaRPr lang="en-US" dirty="0"/>
          </a:p>
        </p:txBody>
      </p:sp>
      <p:sp>
        <p:nvSpPr>
          <p:cNvPr id="4" name="Slide Number Placeholder 3"/>
          <p:cNvSpPr>
            <a:spLocks noGrp="1"/>
          </p:cNvSpPr>
          <p:nvPr>
            <p:ph type="sldNum" sz="quarter" idx="12"/>
          </p:nvPr>
        </p:nvSpPr>
        <p:spPr/>
        <p:txBody>
          <a:bodyPr/>
          <a:lstStyle/>
          <a:p>
            <a:fld id="{024B13ED-57CC-4817-AFF2-A39BFC804D6C}" type="slidenum">
              <a:rPr lang="en-US" smtClean="0"/>
              <a:pPr/>
              <a:t>51</a:t>
            </a:fld>
            <a:endParaRPr lang="en-US"/>
          </a:p>
        </p:txBody>
      </p:sp>
      <p:pic>
        <p:nvPicPr>
          <p:cNvPr id="6" name="Picture 4" descr="Picture 4"/>
          <p:cNvPicPr>
            <a:picLocks noChangeAspect="1"/>
          </p:cNvPicPr>
          <p:nvPr/>
        </p:nvPicPr>
        <p:blipFill>
          <a:blip r:embed="rId2"/>
          <a:stretch>
            <a:fillRect/>
          </a:stretch>
        </p:blipFill>
        <p:spPr>
          <a:xfrm>
            <a:off x="1790700" y="3399103"/>
            <a:ext cx="5562600" cy="3100991"/>
          </a:xfrm>
          <a:prstGeom prst="rect">
            <a:avLst/>
          </a:prstGeom>
          <a:ln w="12700">
            <a:miter lim="400000"/>
          </a:ln>
        </p:spPr>
      </p:pic>
    </p:spTree>
    <p:extLst>
      <p:ext uri="{BB962C8B-B14F-4D97-AF65-F5344CB8AC3E}">
        <p14:creationId xmlns:p14="http://schemas.microsoft.com/office/powerpoint/2010/main" val="2809694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1"/>
          <p:cNvSpPr txBox="1">
            <a:spLocks noGrp="1"/>
          </p:cNvSpPr>
          <p:nvPr>
            <p:ph type="title"/>
          </p:nvPr>
        </p:nvSpPr>
        <p:spPr>
          <a:prstGeom prst="rect">
            <a:avLst/>
          </a:prstGeom>
        </p:spPr>
        <p:txBody>
          <a:bodyPr/>
          <a:lstStyle/>
          <a:p>
            <a:r>
              <a:rPr lang="en-US" dirty="0"/>
              <a:t>Learning B</a:t>
            </a:r>
            <a:r>
              <a:rPr dirty="0"/>
              <a:t>ilingual </a:t>
            </a:r>
            <a:r>
              <a:rPr lang="en-US" dirty="0" err="1"/>
              <a:t>E</a:t>
            </a:r>
            <a:r>
              <a:rPr dirty="0" err="1"/>
              <a:t>mbeddings</a:t>
            </a:r>
            <a:endParaRPr dirty="0"/>
          </a:p>
        </p:txBody>
      </p:sp>
      <p:sp>
        <p:nvSpPr>
          <p:cNvPr id="801" name="Content Placeholder 3"/>
          <p:cNvSpPr txBox="1">
            <a:spLocks noGrp="1"/>
          </p:cNvSpPr>
          <p:nvPr>
            <p:ph idx="1"/>
          </p:nvPr>
        </p:nvSpPr>
        <p:spPr>
          <a:prstGeom prst="rect">
            <a:avLst/>
          </a:prstGeom>
        </p:spPr>
        <p:txBody>
          <a:bodyPr/>
          <a:lstStyle/>
          <a:p>
            <a:pPr marL="0" indent="0">
              <a:spcBef>
                <a:spcPts val="422"/>
              </a:spcBef>
              <a:buClrTx/>
              <a:buSzTx/>
              <a:buNone/>
              <a:defRPr sz="3500"/>
            </a:pPr>
            <a:r>
              <a:rPr lang="en-US" b="1" dirty="0">
                <a:solidFill>
                  <a:srgbClr val="664778"/>
                </a:solidFill>
              </a:rPr>
              <a:t>mapping function W </a:t>
            </a:r>
            <a:endParaRPr lang="en-US" dirty="0">
              <a:solidFill>
                <a:srgbClr val="664778"/>
              </a:solidFill>
            </a:endParaRPr>
          </a:p>
        </p:txBody>
      </p:sp>
      <p:sp>
        <p:nvSpPr>
          <p:cNvPr id="802" name="Slide Number Placeholder 2"/>
          <p:cNvSpPr txBox="1">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52</a:t>
            </a:fld>
            <a:endParaRPr/>
          </a:p>
        </p:txBody>
      </p:sp>
      <p:pic>
        <p:nvPicPr>
          <p:cNvPr id="803" name="Picture 12" descr="Picture 12"/>
          <p:cNvPicPr>
            <a:picLocks noChangeAspect="1"/>
          </p:cNvPicPr>
          <p:nvPr/>
        </p:nvPicPr>
        <p:blipFill>
          <a:blip r:embed="rId3"/>
          <a:stretch>
            <a:fillRect/>
          </a:stretch>
        </p:blipFill>
        <p:spPr>
          <a:xfrm>
            <a:off x="1518047" y="2678907"/>
            <a:ext cx="5994873" cy="3700145"/>
          </a:xfrm>
          <a:prstGeom prst="rect">
            <a:avLst/>
          </a:prstGeom>
          <a:ln w="12700">
            <a:miter lim="400000"/>
          </a:ln>
        </p:spPr>
      </p:pic>
    </p:spTree>
    <p:extLst>
      <p:ext uri="{BB962C8B-B14F-4D97-AF65-F5344CB8AC3E}">
        <p14:creationId xmlns:p14="http://schemas.microsoft.com/office/powerpoint/2010/main" val="238790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Title 1"/>
          <p:cNvSpPr txBox="1">
            <a:spLocks noGrp="1"/>
          </p:cNvSpPr>
          <p:nvPr>
            <p:ph type="title"/>
          </p:nvPr>
        </p:nvSpPr>
        <p:spPr>
          <a:prstGeom prst="rect">
            <a:avLst/>
          </a:prstGeom>
        </p:spPr>
        <p:txBody>
          <a:bodyPr/>
          <a:lstStyle/>
          <a:p>
            <a:r>
              <a:rPr lang="en-US" dirty="0"/>
              <a:t>Learning Bilingual </a:t>
            </a:r>
            <a:r>
              <a:rPr lang="en-US" dirty="0" err="1"/>
              <a:t>Embeddings</a:t>
            </a:r>
            <a:endParaRPr dirty="0"/>
          </a:p>
        </p:txBody>
      </p:sp>
      <p:sp>
        <p:nvSpPr>
          <p:cNvPr id="808" name="Content Placeholder 3"/>
          <p:cNvSpPr txBox="1">
            <a:spLocks noGrp="1"/>
          </p:cNvSpPr>
          <p:nvPr>
            <p:ph idx="1"/>
          </p:nvPr>
        </p:nvSpPr>
        <p:spPr>
          <a:prstGeom prst="rect">
            <a:avLst/>
          </a:prstGeom>
        </p:spPr>
        <p:txBody>
          <a:bodyPr/>
          <a:lstStyle/>
          <a:p>
            <a:pPr marL="0" indent="0">
              <a:spcBef>
                <a:spcPts val="422"/>
              </a:spcBef>
              <a:buClrTx/>
              <a:buSzTx/>
              <a:buNone/>
              <a:defRPr sz="3500"/>
            </a:pPr>
            <a:r>
              <a:rPr lang="en-US" b="1" dirty="0">
                <a:solidFill>
                  <a:srgbClr val="C2B05B"/>
                </a:solidFill>
              </a:rPr>
              <a:t>matrix of source language </a:t>
            </a:r>
            <a:r>
              <a:rPr lang="en-US" b="1" dirty="0" err="1">
                <a:solidFill>
                  <a:srgbClr val="C2B05B"/>
                </a:solidFill>
              </a:rPr>
              <a:t>embeddings</a:t>
            </a:r>
            <a:endParaRPr dirty="0">
              <a:solidFill>
                <a:srgbClr val="C2B05B"/>
              </a:solidFill>
            </a:endParaRPr>
          </a:p>
        </p:txBody>
      </p:sp>
      <p:sp>
        <p:nvSpPr>
          <p:cNvPr id="809" name="Slide Number Placeholder 2"/>
          <p:cNvSpPr txBox="1">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53</a:t>
            </a:fld>
            <a:endParaRPr/>
          </a:p>
        </p:txBody>
      </p:sp>
      <p:pic>
        <p:nvPicPr>
          <p:cNvPr id="810" name="Picture 5" descr="Picture 5"/>
          <p:cNvPicPr>
            <a:picLocks noChangeAspect="1"/>
          </p:cNvPicPr>
          <p:nvPr/>
        </p:nvPicPr>
        <p:blipFill>
          <a:blip r:embed="rId3"/>
          <a:stretch>
            <a:fillRect/>
          </a:stretch>
        </p:blipFill>
        <p:spPr>
          <a:xfrm>
            <a:off x="1518047" y="2678906"/>
            <a:ext cx="6019800" cy="3715533"/>
          </a:xfrm>
          <a:prstGeom prst="rect">
            <a:avLst/>
          </a:prstGeom>
          <a:ln w="12700">
            <a:miter lim="400000"/>
          </a:ln>
        </p:spPr>
      </p:pic>
    </p:spTree>
    <p:extLst>
      <p:ext uri="{BB962C8B-B14F-4D97-AF65-F5344CB8AC3E}">
        <p14:creationId xmlns:p14="http://schemas.microsoft.com/office/powerpoint/2010/main" val="593946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Title 1"/>
          <p:cNvSpPr txBox="1">
            <a:spLocks noGrp="1"/>
          </p:cNvSpPr>
          <p:nvPr>
            <p:ph type="title"/>
          </p:nvPr>
        </p:nvSpPr>
        <p:spPr>
          <a:prstGeom prst="rect">
            <a:avLst/>
          </a:prstGeom>
        </p:spPr>
        <p:txBody>
          <a:bodyPr/>
          <a:lstStyle/>
          <a:p>
            <a:r>
              <a:rPr lang="en-US" dirty="0"/>
              <a:t>Learning Bilingual </a:t>
            </a:r>
            <a:r>
              <a:rPr lang="en-US" dirty="0" err="1"/>
              <a:t>Embeddings</a:t>
            </a:r>
            <a:endParaRPr dirty="0"/>
          </a:p>
        </p:txBody>
      </p:sp>
      <p:sp>
        <p:nvSpPr>
          <p:cNvPr id="815" name="Content Placeholder 3"/>
          <p:cNvSpPr txBox="1">
            <a:spLocks noGrp="1"/>
          </p:cNvSpPr>
          <p:nvPr>
            <p:ph idx="1"/>
          </p:nvPr>
        </p:nvSpPr>
        <p:spPr>
          <a:prstGeom prst="rect">
            <a:avLst/>
          </a:prstGeom>
        </p:spPr>
        <p:txBody>
          <a:bodyPr/>
          <a:lstStyle/>
          <a:p>
            <a:pPr marL="0" indent="0">
              <a:spcBef>
                <a:spcPts val="422"/>
              </a:spcBef>
              <a:buClrTx/>
              <a:buSzTx/>
              <a:buNone/>
              <a:defRPr sz="3500"/>
            </a:pPr>
            <a:r>
              <a:rPr b="1" dirty="0">
                <a:solidFill>
                  <a:srgbClr val="769E5E"/>
                </a:solidFill>
              </a:rPr>
              <a:t>matrix of target language embeddings</a:t>
            </a:r>
          </a:p>
        </p:txBody>
      </p:sp>
      <p:sp>
        <p:nvSpPr>
          <p:cNvPr id="816" name="Slide Number Placeholder 2"/>
          <p:cNvSpPr txBox="1">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54</a:t>
            </a:fld>
            <a:endParaRPr/>
          </a:p>
        </p:txBody>
      </p:sp>
      <p:pic>
        <p:nvPicPr>
          <p:cNvPr id="817" name="Picture 4" descr="Picture 4"/>
          <p:cNvPicPr>
            <a:picLocks noChangeAspect="1"/>
          </p:cNvPicPr>
          <p:nvPr/>
        </p:nvPicPr>
        <p:blipFill>
          <a:blip r:embed="rId3"/>
          <a:stretch>
            <a:fillRect/>
          </a:stretch>
        </p:blipFill>
        <p:spPr>
          <a:xfrm>
            <a:off x="1518047" y="2678906"/>
            <a:ext cx="5927036" cy="3658276"/>
          </a:xfrm>
          <a:prstGeom prst="rect">
            <a:avLst/>
          </a:prstGeom>
          <a:ln w="12700">
            <a:miter lim="400000"/>
          </a:ln>
        </p:spPr>
      </p:pic>
    </p:spTree>
    <p:extLst>
      <p:ext uri="{BB962C8B-B14F-4D97-AF65-F5344CB8AC3E}">
        <p14:creationId xmlns:p14="http://schemas.microsoft.com/office/powerpoint/2010/main" val="3308544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 name="Picture 5" descr="Picture 5"/>
          <p:cNvPicPr>
            <a:picLocks noChangeAspect="1"/>
          </p:cNvPicPr>
          <p:nvPr/>
        </p:nvPicPr>
        <p:blipFill>
          <a:blip r:embed="rId3"/>
          <a:stretch>
            <a:fillRect/>
          </a:stretch>
        </p:blipFill>
        <p:spPr>
          <a:xfrm>
            <a:off x="1518047" y="2678906"/>
            <a:ext cx="5703404" cy="3635824"/>
          </a:xfrm>
          <a:prstGeom prst="rect">
            <a:avLst/>
          </a:prstGeom>
          <a:ln w="12700">
            <a:miter lim="400000"/>
          </a:ln>
        </p:spPr>
      </p:pic>
      <p:sp>
        <p:nvSpPr>
          <p:cNvPr id="822" name="Title 1"/>
          <p:cNvSpPr txBox="1">
            <a:spLocks noGrp="1"/>
          </p:cNvSpPr>
          <p:nvPr>
            <p:ph type="title"/>
          </p:nvPr>
        </p:nvSpPr>
        <p:spPr>
          <a:prstGeom prst="rect">
            <a:avLst/>
          </a:prstGeom>
        </p:spPr>
        <p:txBody>
          <a:bodyPr/>
          <a:lstStyle/>
          <a:p>
            <a:r>
              <a:rPr lang="en-US" dirty="0"/>
              <a:t>Learning Bilingual </a:t>
            </a:r>
            <a:r>
              <a:rPr lang="en-US" dirty="0" err="1"/>
              <a:t>Embeddings</a:t>
            </a:r>
            <a:endParaRPr dirty="0"/>
          </a:p>
        </p:txBody>
      </p:sp>
      <p:sp>
        <p:nvSpPr>
          <p:cNvPr id="823" name="Content Placeholder 3"/>
          <p:cNvSpPr txBox="1">
            <a:spLocks noGrp="1"/>
          </p:cNvSpPr>
          <p:nvPr>
            <p:ph idx="1"/>
          </p:nvPr>
        </p:nvSpPr>
        <p:spPr>
          <a:prstGeom prst="rect">
            <a:avLst/>
          </a:prstGeom>
        </p:spPr>
        <p:txBody>
          <a:bodyPr/>
          <a:lstStyle/>
          <a:p>
            <a:pPr marL="0" indent="0">
              <a:spcBef>
                <a:spcPts val="422"/>
              </a:spcBef>
              <a:buClrTx/>
              <a:buSzTx/>
              <a:buNone/>
              <a:defRPr sz="3500"/>
            </a:pPr>
            <a:r>
              <a:rPr lang="en-US" b="1" dirty="0">
                <a:solidFill>
                  <a:srgbClr val="98B3CB"/>
                </a:solidFill>
              </a:rPr>
              <a:t>bilingual dictionaries </a:t>
            </a:r>
            <a:r>
              <a:rPr lang="en-US" dirty="0"/>
              <a:t>or</a:t>
            </a:r>
            <a:r>
              <a:rPr lang="en-US" dirty="0">
                <a:solidFill>
                  <a:srgbClr val="98B3CB"/>
                </a:solidFill>
              </a:rPr>
              <a:t> </a:t>
            </a:r>
            <a:br>
              <a:rPr lang="en-US" dirty="0">
                <a:solidFill>
                  <a:srgbClr val="98B3CB"/>
                </a:solidFill>
              </a:rPr>
            </a:br>
            <a:r>
              <a:rPr lang="en-US" b="1" dirty="0">
                <a:solidFill>
                  <a:srgbClr val="98B3CB"/>
                </a:solidFill>
              </a:rPr>
              <a:t>Wikipedia inter-language links </a:t>
            </a:r>
            <a:endParaRPr dirty="0">
              <a:solidFill>
                <a:srgbClr val="98B3CB"/>
              </a:solidFill>
            </a:endParaRPr>
          </a:p>
        </p:txBody>
      </p:sp>
      <p:sp>
        <p:nvSpPr>
          <p:cNvPr id="824" name="Slide Number Placeholder 2"/>
          <p:cNvSpPr txBox="1">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55</a:t>
            </a:fld>
            <a:endParaRPr/>
          </a:p>
        </p:txBody>
      </p:sp>
    </p:spTree>
    <p:extLst>
      <p:ext uri="{BB962C8B-B14F-4D97-AF65-F5344CB8AC3E}">
        <p14:creationId xmlns:p14="http://schemas.microsoft.com/office/powerpoint/2010/main" val="2161733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1" name="Picture 4" descr="Picture 4"/>
          <p:cNvPicPr>
            <a:picLocks noChangeAspect="1"/>
          </p:cNvPicPr>
          <p:nvPr/>
        </p:nvPicPr>
        <p:blipFill>
          <a:blip r:embed="rId3"/>
          <a:stretch>
            <a:fillRect/>
          </a:stretch>
        </p:blipFill>
        <p:spPr>
          <a:xfrm>
            <a:off x="1518047" y="2678906"/>
            <a:ext cx="5852033" cy="3621578"/>
          </a:xfrm>
          <a:prstGeom prst="rect">
            <a:avLst/>
          </a:prstGeom>
          <a:ln w="12700">
            <a:miter lim="400000"/>
          </a:ln>
        </p:spPr>
      </p:pic>
      <p:sp>
        <p:nvSpPr>
          <p:cNvPr id="828" name="Title 1"/>
          <p:cNvSpPr txBox="1">
            <a:spLocks noGrp="1"/>
          </p:cNvSpPr>
          <p:nvPr>
            <p:ph type="title"/>
          </p:nvPr>
        </p:nvSpPr>
        <p:spPr>
          <a:prstGeom prst="rect">
            <a:avLst/>
          </a:prstGeom>
        </p:spPr>
        <p:txBody>
          <a:bodyPr/>
          <a:lstStyle/>
          <a:p>
            <a:r>
              <a:rPr lang="en-US" dirty="0"/>
              <a:t>Learning Bilingual </a:t>
            </a:r>
            <a:r>
              <a:rPr lang="en-US" dirty="0" err="1"/>
              <a:t>Embeddings</a:t>
            </a:r>
            <a:endParaRPr dirty="0"/>
          </a:p>
        </p:txBody>
      </p:sp>
      <p:sp>
        <p:nvSpPr>
          <p:cNvPr id="829" name="Content Placeholder 3"/>
          <p:cNvSpPr txBox="1">
            <a:spLocks noGrp="1"/>
          </p:cNvSpPr>
          <p:nvPr>
            <p:ph idx="1"/>
          </p:nvPr>
        </p:nvSpPr>
        <p:spPr>
          <a:prstGeom prst="rect">
            <a:avLst/>
          </a:prstGeom>
        </p:spPr>
        <p:txBody>
          <a:bodyPr/>
          <a:lstStyle/>
          <a:p>
            <a:pPr marL="0" indent="0" algn="ctr">
              <a:spcBef>
                <a:spcPts val="422"/>
              </a:spcBef>
              <a:buClrTx/>
              <a:buSzTx/>
              <a:buNone/>
              <a:defRPr sz="3500"/>
            </a:pPr>
            <a:r>
              <a:rPr lang="en-US" dirty="0"/>
              <a:t>Apply </a:t>
            </a:r>
            <a:r>
              <a:rPr lang="en-US" b="1" dirty="0">
                <a:solidFill>
                  <a:srgbClr val="664778"/>
                </a:solidFill>
              </a:rPr>
              <a:t>W</a:t>
            </a:r>
            <a:r>
              <a:rPr lang="en-US" b="1" dirty="0"/>
              <a:t> </a:t>
            </a:r>
            <a:r>
              <a:rPr lang="en-US" dirty="0"/>
              <a:t>to a </a:t>
            </a:r>
            <a:r>
              <a:rPr lang="en-US" b="1" dirty="0">
                <a:solidFill>
                  <a:srgbClr val="C2B05B"/>
                </a:solidFill>
              </a:rPr>
              <a:t>source language embedding  </a:t>
            </a:r>
          </a:p>
        </p:txBody>
      </p:sp>
      <p:sp>
        <p:nvSpPr>
          <p:cNvPr id="830" name="Slide Number Placeholder 2"/>
          <p:cNvSpPr txBox="1">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56</a:t>
            </a:fld>
            <a:endParaRPr/>
          </a:p>
        </p:txBody>
      </p:sp>
    </p:spTree>
    <p:extLst>
      <p:ext uri="{BB962C8B-B14F-4D97-AF65-F5344CB8AC3E}">
        <p14:creationId xmlns:p14="http://schemas.microsoft.com/office/powerpoint/2010/main" val="3458685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Title 1"/>
          <p:cNvSpPr txBox="1">
            <a:spLocks noGrp="1"/>
          </p:cNvSpPr>
          <p:nvPr>
            <p:ph type="title"/>
          </p:nvPr>
        </p:nvSpPr>
        <p:spPr>
          <a:prstGeom prst="rect">
            <a:avLst/>
          </a:prstGeom>
        </p:spPr>
        <p:txBody>
          <a:bodyPr/>
          <a:lstStyle/>
          <a:p>
            <a:r>
              <a:rPr lang="en-US" dirty="0"/>
              <a:t>Learning Bilingual </a:t>
            </a:r>
            <a:r>
              <a:rPr lang="en-US" dirty="0" err="1"/>
              <a:t>Embeddings</a:t>
            </a:r>
            <a:endParaRPr dirty="0"/>
          </a:p>
        </p:txBody>
      </p:sp>
      <p:sp>
        <p:nvSpPr>
          <p:cNvPr id="836" name="Content Placeholder 3"/>
          <p:cNvSpPr txBox="1">
            <a:spLocks noGrp="1"/>
          </p:cNvSpPr>
          <p:nvPr>
            <p:ph idx="1"/>
          </p:nvPr>
        </p:nvSpPr>
        <p:spPr>
          <a:prstGeom prst="rect">
            <a:avLst/>
          </a:prstGeom>
        </p:spPr>
        <p:txBody>
          <a:bodyPr/>
          <a:lstStyle>
            <a:lvl1pPr marL="0" indent="0">
              <a:spcBef>
                <a:spcPts val="600"/>
              </a:spcBef>
              <a:buClrTx/>
              <a:buSzTx/>
              <a:buFontTx/>
              <a:buNone/>
              <a:defRPr sz="3500"/>
            </a:lvl1pPr>
          </a:lstStyle>
          <a:p>
            <a:r>
              <a:rPr lang="en-US" dirty="0"/>
              <a:t>Project it into </a:t>
            </a:r>
            <a:r>
              <a:rPr lang="en-US" b="1" dirty="0">
                <a:solidFill>
                  <a:srgbClr val="769E5E"/>
                </a:solidFill>
              </a:rPr>
              <a:t>the target language space</a:t>
            </a:r>
            <a:endParaRPr b="1" dirty="0">
              <a:solidFill>
                <a:srgbClr val="769E5E"/>
              </a:solidFill>
            </a:endParaRPr>
          </a:p>
        </p:txBody>
      </p:sp>
      <p:sp>
        <p:nvSpPr>
          <p:cNvPr id="837" name="Slide Number Placeholder 2"/>
          <p:cNvSpPr txBox="1">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57</a:t>
            </a:fld>
            <a:endParaRPr/>
          </a:p>
        </p:txBody>
      </p:sp>
      <p:pic>
        <p:nvPicPr>
          <p:cNvPr id="838" name="Picture 5" descr="Picture 5"/>
          <p:cNvPicPr>
            <a:picLocks noChangeAspect="1"/>
          </p:cNvPicPr>
          <p:nvPr/>
        </p:nvPicPr>
        <p:blipFill>
          <a:blip r:embed="rId3"/>
          <a:stretch>
            <a:fillRect/>
          </a:stretch>
        </p:blipFill>
        <p:spPr>
          <a:xfrm>
            <a:off x="1518047" y="2678906"/>
            <a:ext cx="5715000" cy="3536774"/>
          </a:xfrm>
          <a:prstGeom prst="rect">
            <a:avLst/>
          </a:prstGeom>
          <a:ln w="12700">
            <a:miter lim="400000"/>
          </a:ln>
        </p:spPr>
      </p:pic>
    </p:spTree>
    <p:extLst>
      <p:ext uri="{BB962C8B-B14F-4D97-AF65-F5344CB8AC3E}">
        <p14:creationId xmlns:p14="http://schemas.microsoft.com/office/powerpoint/2010/main" val="1699067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5" name="Picture 4" descr="Picture 4"/>
          <p:cNvPicPr>
            <a:picLocks noChangeAspect="1"/>
          </p:cNvPicPr>
          <p:nvPr/>
        </p:nvPicPr>
        <p:blipFill>
          <a:blip r:embed="rId3"/>
          <a:stretch>
            <a:fillRect/>
          </a:stretch>
        </p:blipFill>
        <p:spPr>
          <a:xfrm>
            <a:off x="1518047" y="2678906"/>
            <a:ext cx="6019800" cy="3725401"/>
          </a:xfrm>
          <a:prstGeom prst="rect">
            <a:avLst/>
          </a:prstGeom>
          <a:ln w="12700">
            <a:miter lim="400000"/>
          </a:ln>
        </p:spPr>
      </p:pic>
      <p:sp>
        <p:nvSpPr>
          <p:cNvPr id="842" name="Title 1"/>
          <p:cNvSpPr txBox="1">
            <a:spLocks noGrp="1"/>
          </p:cNvSpPr>
          <p:nvPr>
            <p:ph type="title"/>
          </p:nvPr>
        </p:nvSpPr>
        <p:spPr>
          <a:prstGeom prst="rect">
            <a:avLst/>
          </a:prstGeom>
        </p:spPr>
        <p:txBody>
          <a:bodyPr/>
          <a:lstStyle/>
          <a:p>
            <a:r>
              <a:rPr lang="en-US" dirty="0"/>
              <a:t>Learning Bilingual </a:t>
            </a:r>
            <a:r>
              <a:rPr lang="en-US" dirty="0" err="1"/>
              <a:t>Embeddings</a:t>
            </a:r>
            <a:endParaRPr dirty="0"/>
          </a:p>
        </p:txBody>
      </p:sp>
      <p:sp>
        <p:nvSpPr>
          <p:cNvPr id="843" name="Content Placeholder 3"/>
          <p:cNvSpPr txBox="1">
            <a:spLocks noGrp="1"/>
          </p:cNvSpPr>
          <p:nvPr>
            <p:ph idx="1"/>
          </p:nvPr>
        </p:nvSpPr>
        <p:spPr>
          <a:prstGeom prst="rect">
            <a:avLst/>
          </a:prstGeom>
        </p:spPr>
        <p:txBody>
          <a:bodyPr>
            <a:normAutofit lnSpcReduction="10000"/>
          </a:bodyPr>
          <a:lstStyle>
            <a:lvl1pPr marL="0" indent="0">
              <a:spcBef>
                <a:spcPts val="600"/>
              </a:spcBef>
              <a:buClrTx/>
              <a:buSzTx/>
              <a:buFontTx/>
              <a:buNone/>
              <a:defRPr sz="3500"/>
            </a:lvl1pPr>
          </a:lstStyle>
          <a:p>
            <a:r>
              <a:rPr lang="en-US" dirty="0"/>
              <a:t>Compare against </a:t>
            </a:r>
            <a:r>
              <a:rPr b="1" dirty="0">
                <a:solidFill>
                  <a:srgbClr val="769E5E"/>
                </a:solidFill>
              </a:rPr>
              <a:t>all </a:t>
            </a:r>
            <a:r>
              <a:rPr lang="en-US" b="1" dirty="0">
                <a:solidFill>
                  <a:srgbClr val="769E5E"/>
                </a:solidFill>
              </a:rPr>
              <a:t>target language </a:t>
            </a:r>
            <a:r>
              <a:rPr b="1" dirty="0" err="1">
                <a:solidFill>
                  <a:srgbClr val="769E5E"/>
                </a:solidFill>
              </a:rPr>
              <a:t>embeddings</a:t>
            </a:r>
            <a:br>
              <a:rPr lang="en-US" b="1" dirty="0">
                <a:solidFill>
                  <a:srgbClr val="769E5E"/>
                </a:solidFill>
              </a:rPr>
            </a:br>
            <a:br>
              <a:rPr lang="en-US" dirty="0"/>
            </a:br>
            <a:br>
              <a:rPr lang="en-US" dirty="0"/>
            </a:br>
            <a:br>
              <a:rPr lang="en-US" dirty="0"/>
            </a:br>
            <a:br>
              <a:rPr lang="en-US" dirty="0"/>
            </a:br>
            <a:br>
              <a:rPr lang="en-US" dirty="0"/>
            </a:br>
            <a:br>
              <a:rPr lang="en-US" dirty="0"/>
            </a:br>
            <a:r>
              <a:rPr lang="en-US" dirty="0"/>
              <a:t>use nearest neighbors as </a:t>
            </a:r>
            <a:r>
              <a:rPr lang="en-US" b="1" dirty="0">
                <a:solidFill>
                  <a:srgbClr val="769E5E"/>
                </a:solidFill>
              </a:rPr>
              <a:t>translations</a:t>
            </a:r>
            <a:endParaRPr b="1" dirty="0">
              <a:solidFill>
                <a:srgbClr val="769E5E"/>
              </a:solidFill>
            </a:endParaRPr>
          </a:p>
        </p:txBody>
      </p:sp>
      <p:sp>
        <p:nvSpPr>
          <p:cNvPr id="844" name="Slide Number Placeholder 2"/>
          <p:cNvSpPr txBox="1">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58</a:t>
            </a:fld>
            <a:endParaRPr/>
          </a:p>
        </p:txBody>
      </p:sp>
      <p:sp>
        <p:nvSpPr>
          <p:cNvPr id="2" name="TextBox 1"/>
          <p:cNvSpPr txBox="1"/>
          <p:nvPr/>
        </p:nvSpPr>
        <p:spPr>
          <a:xfrm>
            <a:off x="2783541" y="118334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36712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itle 1"/>
          <p:cNvSpPr txBox="1">
            <a:spLocks noGrp="1"/>
          </p:cNvSpPr>
          <p:nvPr>
            <p:ph type="title"/>
          </p:nvPr>
        </p:nvSpPr>
        <p:spPr>
          <a:prstGeom prst="rect">
            <a:avLst/>
          </a:prstGeom>
        </p:spPr>
        <p:txBody>
          <a:bodyPr>
            <a:normAutofit fontScale="90000"/>
          </a:bodyPr>
          <a:lstStyle>
            <a:lvl1pPr>
              <a:defRPr sz="5400"/>
            </a:lvl1pPr>
          </a:lstStyle>
          <a:p>
            <a:r>
              <a:rPr dirty="0"/>
              <a:t>Example </a:t>
            </a:r>
            <a:r>
              <a:rPr lang="en-US" dirty="0"/>
              <a:t>T</a:t>
            </a:r>
            <a:r>
              <a:rPr dirty="0"/>
              <a:t>ranslations for Indonesian</a:t>
            </a:r>
          </a:p>
        </p:txBody>
      </p:sp>
      <p:sp>
        <p:nvSpPr>
          <p:cNvPr id="887" name="Slide Number Placeholder 3"/>
          <p:cNvSpPr txBox="1">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59</a:t>
            </a:fld>
            <a:endParaRPr/>
          </a:p>
        </p:txBody>
      </p:sp>
      <p:graphicFrame>
        <p:nvGraphicFramePr>
          <p:cNvPr id="886" name="Content Placeholder 4"/>
          <p:cNvGraphicFramePr/>
          <p:nvPr/>
        </p:nvGraphicFramePr>
        <p:xfrm>
          <a:off x="457200" y="1701742"/>
          <a:ext cx="8001000" cy="4658717"/>
        </p:xfrm>
        <a:graphic>
          <a:graphicData uri="http://schemas.openxmlformats.org/drawingml/2006/table">
            <a:tbl>
              <a:tblPr firstRow="1" bandRow="1"/>
              <a:tblGrid>
                <a:gridCol w="16764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45579">
                <a:tc>
                  <a:txBody>
                    <a:bodyPr/>
                    <a:lstStyle/>
                    <a:p>
                      <a:pPr algn="l" fontAlgn="b"/>
                      <a:r>
                        <a:rPr lang="en-US" sz="2000" b="1" i="0" u="none" strike="noStrike" baseline="0" dirty="0" err="1">
                          <a:solidFill>
                            <a:schemeClr val="bg1"/>
                          </a:solidFill>
                          <a:effectLst/>
                          <a:latin typeface="+mj-lt"/>
                        </a:rPr>
                        <a:t>mediterania</a:t>
                      </a:r>
                      <a:r>
                        <a:rPr lang="en-US" sz="2000" b="1" i="0" u="none" strike="noStrike" baseline="0" dirty="0">
                          <a:solidFill>
                            <a:schemeClr val="bg1"/>
                          </a:solidFill>
                          <a:effectLst/>
                          <a:latin typeface="+mj-lt"/>
                        </a:rPr>
                        <a:t> </a:t>
                      </a:r>
                    </a:p>
                  </a:txBody>
                  <a:tcPr marL="6350" marR="6350" marT="6350" marB="0" anchor="b">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50800">
                      <a:solidFill>
                        <a:srgbClr val="FFFFFF"/>
                      </a:solidFill>
                    </a:lnB>
                    <a:solidFill>
                      <a:srgbClr val="4F81BD"/>
                    </a:solidFill>
                  </a:tcPr>
                </a:tc>
                <a:tc>
                  <a:txBody>
                    <a:bodyPr/>
                    <a:lstStyle/>
                    <a:p>
                      <a:pPr algn="l" fontAlgn="b"/>
                      <a:r>
                        <a:rPr lang="en-US" sz="2000" b="1" i="0" u="none" strike="noStrike" baseline="0" dirty="0" err="1">
                          <a:solidFill>
                            <a:schemeClr val="bg1"/>
                          </a:solidFill>
                          <a:effectLst/>
                          <a:latin typeface="+mj-lt"/>
                        </a:rPr>
                        <a:t>pertumbuhannya</a:t>
                      </a:r>
                      <a:endParaRPr lang="en-US" sz="2000" b="1" i="0" u="none" strike="noStrike" baseline="0" dirty="0">
                        <a:solidFill>
                          <a:schemeClr val="bg1"/>
                        </a:solidFill>
                        <a:effectLst/>
                        <a:latin typeface="+mj-lt"/>
                      </a:endParaRP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50800">
                      <a:solidFill>
                        <a:srgbClr val="FFFFFF"/>
                      </a:solidFill>
                    </a:lnB>
                    <a:solidFill>
                      <a:srgbClr val="4F81BD"/>
                    </a:solidFill>
                  </a:tcPr>
                </a:tc>
                <a:tc>
                  <a:txBody>
                    <a:bodyPr/>
                    <a:lstStyle/>
                    <a:p>
                      <a:pPr algn="l" fontAlgn="b"/>
                      <a:r>
                        <a:rPr lang="en-US" sz="2000" b="1" i="0" u="none" strike="noStrike" baseline="0" dirty="0" err="1">
                          <a:solidFill>
                            <a:schemeClr val="bg1"/>
                          </a:solidFill>
                          <a:effectLst/>
                          <a:latin typeface="+mj-lt"/>
                        </a:rPr>
                        <a:t>solusi</a:t>
                      </a:r>
                      <a:r>
                        <a:rPr lang="en-US" sz="2000" b="1" i="0" u="none" strike="noStrike" baseline="0" dirty="0">
                          <a:solidFill>
                            <a:schemeClr val="bg1"/>
                          </a:solidFill>
                          <a:effectLst/>
                          <a:latin typeface="+mj-lt"/>
                        </a:rPr>
                        <a:t> </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50800">
                      <a:solidFill>
                        <a:srgbClr val="FFFFFF"/>
                      </a:solidFill>
                    </a:lnB>
                    <a:solidFill>
                      <a:srgbClr val="4F81BD"/>
                    </a:solidFill>
                  </a:tcPr>
                </a:tc>
                <a:tc>
                  <a:txBody>
                    <a:bodyPr/>
                    <a:lstStyle/>
                    <a:p>
                      <a:pPr algn="l" fontAlgn="b"/>
                      <a:r>
                        <a:rPr lang="en-US" sz="2000" b="1" i="0" u="none" strike="noStrike" baseline="0" dirty="0" err="1">
                          <a:solidFill>
                            <a:schemeClr val="bg1"/>
                          </a:solidFill>
                          <a:effectLst/>
                          <a:latin typeface="+mj-lt"/>
                        </a:rPr>
                        <a:t>pagar</a:t>
                      </a:r>
                      <a:r>
                        <a:rPr lang="en-US" sz="2000" b="1" i="0" u="none" strike="noStrike" baseline="0" dirty="0">
                          <a:solidFill>
                            <a:schemeClr val="bg1"/>
                          </a:solidFill>
                          <a:effectLst/>
                          <a:latin typeface="+mj-lt"/>
                        </a:rPr>
                        <a:t> </a:t>
                      </a:r>
                    </a:p>
                  </a:txBody>
                  <a:tcPr marL="6350" marR="6350" marT="635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50800">
                      <a:solidFill>
                        <a:srgbClr val="FFFFFF"/>
                      </a:solidFill>
                    </a:lnB>
                    <a:solidFill>
                      <a:srgbClr val="4F81BD"/>
                    </a:solidFill>
                  </a:tcPr>
                </a:tc>
                <a:tc>
                  <a:txBody>
                    <a:bodyPr/>
                    <a:lstStyle/>
                    <a:p>
                      <a:pPr algn="l" fontAlgn="b"/>
                      <a:r>
                        <a:rPr lang="en-US" sz="2000" b="1" i="0" u="none" strike="noStrike" baseline="0" dirty="0">
                          <a:solidFill>
                            <a:schemeClr val="bg1"/>
                          </a:solidFill>
                          <a:effectLst/>
                          <a:latin typeface="+mj-lt"/>
                        </a:rPr>
                        <a:t>armada </a:t>
                      </a:r>
                    </a:p>
                  </a:txBody>
                  <a:tcPr marL="6350" marR="6350" marT="6350" marB="0" anchor="b">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50800">
                      <a:solidFill>
                        <a:srgbClr val="FFFFFF"/>
                      </a:solidFill>
                    </a:lnB>
                    <a:solidFill>
                      <a:srgbClr val="4F81BD"/>
                    </a:solidFill>
                  </a:tcPr>
                </a:tc>
                <a:extLst>
                  <a:ext uri="{0D108BD9-81ED-4DB2-BD59-A6C34878D82A}">
                    <a16:rowId xmlns:a16="http://schemas.microsoft.com/office/drawing/2014/main" val="10000"/>
                  </a:ext>
                </a:extLst>
              </a:tr>
              <a:tr h="506757">
                <a:tc>
                  <a:txBody>
                    <a:bodyPr/>
                    <a:lstStyle/>
                    <a:p>
                      <a:pPr algn="l" fontAlgn="b"/>
                      <a:r>
                        <a:rPr lang="en-US" sz="2000" b="1" i="0" u="none" strike="noStrike" baseline="0" dirty="0" err="1">
                          <a:solidFill>
                            <a:srgbClr val="000000"/>
                          </a:solidFill>
                          <a:effectLst/>
                          <a:latin typeface="+mj-lt"/>
                        </a:rPr>
                        <a:t>mediterranean</a:t>
                      </a:r>
                      <a:endParaRPr lang="en-US" sz="2000" b="1" i="0" u="none" strike="noStrike" baseline="0" dirty="0">
                        <a:solidFill>
                          <a:srgbClr val="000000"/>
                        </a:solidFill>
                        <a:effectLst/>
                        <a:latin typeface="+mj-lt"/>
                      </a:endParaRPr>
                    </a:p>
                  </a:txBody>
                  <a:tcPr marL="6350" marR="6350" marT="6350" marB="0" anchor="ctr">
                    <a:lnL w="12700">
                      <a:solidFill>
                        <a:srgbClr val="FFFFFF"/>
                      </a:solidFill>
                    </a:lnL>
                    <a:lnR w="12700" cap="flat" cmpd="sng" algn="ctr">
                      <a:solidFill>
                        <a:srgbClr val="FFFFFF"/>
                      </a:solidFill>
                      <a:prstDash val="solid"/>
                      <a:round/>
                      <a:headEnd type="none" w="med" len="med"/>
                      <a:tailEnd type="none" w="med" len="med"/>
                    </a:lnR>
                    <a:lnT w="50800">
                      <a:solidFill>
                        <a:srgbClr val="FFFFFF"/>
                      </a:solidFill>
                    </a:lnT>
                    <a:lnB w="12700">
                      <a:solidFill>
                        <a:srgbClr val="FFFFFF"/>
                      </a:solidFill>
                    </a:lnB>
                    <a:solidFill>
                      <a:srgbClr val="CFD7E7"/>
                    </a:solidFill>
                  </a:tcPr>
                </a:tc>
                <a:tc>
                  <a:txBody>
                    <a:bodyPr/>
                    <a:lstStyle/>
                    <a:p>
                      <a:pPr algn="l" fontAlgn="b"/>
                      <a:r>
                        <a:rPr lang="en-US" sz="2000" b="1" i="0" u="none" strike="noStrike" baseline="0" dirty="0">
                          <a:solidFill>
                            <a:srgbClr val="000000"/>
                          </a:solidFill>
                          <a:effectLst/>
                          <a:latin typeface="+mj-lt"/>
                        </a:rPr>
                        <a:t>growth</a:t>
                      </a:r>
                      <a:r>
                        <a:rPr lang="en-US" sz="2000" b="0" i="0" u="none" strike="noStrike" baseline="0" dirty="0">
                          <a:solidFill>
                            <a:srgbClr val="000000"/>
                          </a:solidFill>
                          <a:effectLst/>
                          <a:latin typeface="+mj-lt"/>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50800">
                      <a:solidFill>
                        <a:srgbClr val="FFFFFF"/>
                      </a:solidFill>
                    </a:lnT>
                    <a:lnB w="12700">
                      <a:solidFill>
                        <a:srgbClr val="FFFFFF"/>
                      </a:solidFill>
                    </a:lnB>
                    <a:solidFill>
                      <a:srgbClr val="CFD7E7"/>
                    </a:solidFill>
                  </a:tcPr>
                </a:tc>
                <a:tc>
                  <a:txBody>
                    <a:bodyPr/>
                    <a:lstStyle/>
                    <a:p>
                      <a:pPr algn="l" fontAlgn="b"/>
                      <a:r>
                        <a:rPr lang="en-US" sz="2000" b="1" i="0" u="none" strike="noStrike" baseline="0" dirty="0">
                          <a:solidFill>
                            <a:srgbClr val="000000"/>
                          </a:solidFill>
                          <a:effectLst/>
                          <a:latin typeface="+mj-lt"/>
                        </a:rPr>
                        <a:t>solutions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50800">
                      <a:solidFill>
                        <a:srgbClr val="FFFFFF"/>
                      </a:solidFill>
                    </a:lnT>
                    <a:lnB w="12700">
                      <a:solidFill>
                        <a:srgbClr val="FFFFFF"/>
                      </a:solidFill>
                    </a:lnB>
                    <a:solidFill>
                      <a:srgbClr val="CFD7E7"/>
                    </a:solidFill>
                  </a:tcPr>
                </a:tc>
                <a:tc>
                  <a:txBody>
                    <a:bodyPr/>
                    <a:lstStyle/>
                    <a:p>
                      <a:pPr algn="l" fontAlgn="b"/>
                      <a:r>
                        <a:rPr lang="en-US" sz="2000" b="1" i="0" u="none" strike="noStrike" baseline="0" dirty="0">
                          <a:solidFill>
                            <a:srgbClr val="000000"/>
                          </a:solidFill>
                          <a:effectLst/>
                          <a:latin typeface="+mj-lt"/>
                        </a:rPr>
                        <a:t>fence</a:t>
                      </a:r>
                      <a:r>
                        <a:rPr lang="en-US" sz="2000" b="0" i="0" u="none" strike="noStrike" baseline="0" dirty="0">
                          <a:solidFill>
                            <a:srgbClr val="000000"/>
                          </a:solidFill>
                          <a:effectLst/>
                          <a:latin typeface="+mj-lt"/>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508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armada </a:t>
                      </a:r>
                    </a:p>
                  </a:txBody>
                  <a:tcPr marL="6350" marR="6350" marT="6350" marB="0" anchor="ctr">
                    <a:lnL w="12700" cap="flat" cmpd="sng" algn="ctr">
                      <a:solidFill>
                        <a:srgbClr val="FFFFFF"/>
                      </a:solidFill>
                      <a:prstDash val="solid"/>
                      <a:round/>
                      <a:headEnd type="none" w="med" len="med"/>
                      <a:tailEnd type="none" w="med" len="med"/>
                    </a:lnL>
                    <a:lnR w="12700">
                      <a:solidFill>
                        <a:srgbClr val="FFFFFF"/>
                      </a:solidFill>
                    </a:lnR>
                    <a:lnT w="50800">
                      <a:solidFill>
                        <a:srgbClr val="FFFFFF"/>
                      </a:solidFill>
                    </a:lnT>
                    <a:lnB w="12700">
                      <a:solidFill>
                        <a:srgbClr val="FFFFFF"/>
                      </a:solidFill>
                    </a:lnB>
                    <a:solidFill>
                      <a:srgbClr val="CFD7E7"/>
                    </a:solidFill>
                  </a:tcPr>
                </a:tc>
                <a:extLst>
                  <a:ext uri="{0D108BD9-81ED-4DB2-BD59-A6C34878D82A}">
                    <a16:rowId xmlns:a16="http://schemas.microsoft.com/office/drawing/2014/main" val="10001"/>
                  </a:ext>
                </a:extLst>
              </a:tr>
              <a:tr h="495529">
                <a:tc>
                  <a:txBody>
                    <a:bodyPr/>
                    <a:lstStyle/>
                    <a:p>
                      <a:pPr algn="l" fontAlgn="b"/>
                      <a:r>
                        <a:rPr lang="en-US" sz="2000" b="0" i="0" u="none" strike="noStrike" baseline="0" dirty="0" err="1">
                          <a:solidFill>
                            <a:srgbClr val="000000"/>
                          </a:solidFill>
                          <a:effectLst/>
                          <a:latin typeface="+mj-lt"/>
                        </a:rPr>
                        <a:t>aegean</a:t>
                      </a:r>
                      <a:r>
                        <a:rPr lang="en-US" sz="2000" b="0" i="0" u="none" strike="noStrike" baseline="0" dirty="0">
                          <a:solidFill>
                            <a:srgbClr val="000000"/>
                          </a:solidFill>
                          <a:effectLst/>
                          <a:latin typeface="+mj-lt"/>
                        </a:rPr>
                        <a:t> </a:t>
                      </a:r>
                    </a:p>
                  </a:txBody>
                  <a:tcPr marL="6350" marR="6350" marT="6350" marB="0"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a:solidFill>
                            <a:srgbClr val="000000"/>
                          </a:solidFill>
                          <a:effectLst/>
                          <a:latin typeface="+mj-lt"/>
                        </a:rPr>
                        <a:t>exponentially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a:solidFill>
                            <a:srgbClr val="000000"/>
                          </a:solidFill>
                          <a:effectLst/>
                          <a:latin typeface="+mj-lt"/>
                        </a:rPr>
                        <a:t>solver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a:solidFill>
                            <a:srgbClr val="000000"/>
                          </a:solidFill>
                          <a:effectLst/>
                          <a:latin typeface="+mj-lt"/>
                        </a:rPr>
                        <a:t>tail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1" i="0" u="none" strike="noStrike" baseline="0" dirty="0">
                          <a:solidFill>
                            <a:srgbClr val="000000"/>
                          </a:solidFill>
                          <a:effectLst/>
                          <a:latin typeface="+mj-lt"/>
                        </a:rPr>
                        <a:t>fleet</a:t>
                      </a:r>
                      <a:r>
                        <a:rPr lang="en-US" sz="2000" b="0" i="0" u="none" strike="noStrike" baseline="0" dirty="0">
                          <a:solidFill>
                            <a:srgbClr val="000000"/>
                          </a:solidFill>
                          <a:effectLst/>
                          <a:latin typeface="+mj-lt"/>
                        </a:rPr>
                        <a:t> </a:t>
                      </a:r>
                    </a:p>
                  </a:txBody>
                  <a:tcPr marL="6350" marR="6350" marT="6350" marB="0"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E8ECF4"/>
                    </a:solidFill>
                  </a:tcPr>
                </a:tc>
                <a:extLst>
                  <a:ext uri="{0D108BD9-81ED-4DB2-BD59-A6C34878D82A}">
                    <a16:rowId xmlns:a16="http://schemas.microsoft.com/office/drawing/2014/main" val="10002"/>
                  </a:ext>
                </a:extLst>
              </a:tr>
              <a:tr h="332184">
                <a:tc>
                  <a:txBody>
                    <a:bodyPr/>
                    <a:lstStyle/>
                    <a:p>
                      <a:pPr algn="l" fontAlgn="b"/>
                      <a:r>
                        <a:rPr lang="en-US" sz="2000" b="0" i="0" u="none" strike="noStrike" baseline="0" dirty="0" err="1">
                          <a:solidFill>
                            <a:srgbClr val="000000"/>
                          </a:solidFill>
                          <a:effectLst/>
                          <a:latin typeface="+mj-lt"/>
                        </a:rPr>
                        <a:t>atlantic</a:t>
                      </a:r>
                      <a:r>
                        <a:rPr lang="en-US" sz="2000" b="0" i="0" u="none" strike="noStrike" baseline="0" dirty="0">
                          <a:solidFill>
                            <a:srgbClr val="000000"/>
                          </a:solidFill>
                          <a:effectLst/>
                          <a:latin typeface="+mj-lt"/>
                        </a:rPr>
                        <a:t> </a:t>
                      </a:r>
                    </a:p>
                  </a:txBody>
                  <a:tcPr marL="6350" marR="6350" marT="6350" marB="0"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germination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a:solidFill>
                            <a:srgbClr val="000000"/>
                          </a:solidFill>
                          <a:effectLst/>
                          <a:latin typeface="+mj-lt"/>
                        </a:rPr>
                        <a:t>alternatives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1" i="0" u="none" strike="noStrike" baseline="0" dirty="0">
                          <a:solidFill>
                            <a:srgbClr val="000000"/>
                          </a:solidFill>
                          <a:effectLst/>
                          <a:latin typeface="+mj-lt"/>
                        </a:rPr>
                        <a:t>fences</a:t>
                      </a:r>
                      <a:r>
                        <a:rPr lang="en-US" sz="2000" b="0" i="0" u="none" strike="noStrike" baseline="0" dirty="0">
                          <a:solidFill>
                            <a:srgbClr val="000000"/>
                          </a:solidFill>
                          <a:effectLst/>
                          <a:latin typeface="+mj-lt"/>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ships </a:t>
                      </a:r>
                    </a:p>
                  </a:txBody>
                  <a:tcPr marL="6350" marR="6350" marT="6350" marB="0"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CFD7E7"/>
                    </a:solidFill>
                  </a:tcPr>
                </a:tc>
                <a:extLst>
                  <a:ext uri="{0D108BD9-81ED-4DB2-BD59-A6C34878D82A}">
                    <a16:rowId xmlns:a16="http://schemas.microsoft.com/office/drawing/2014/main" val="10003"/>
                  </a:ext>
                </a:extLst>
              </a:tr>
              <a:tr h="332184">
                <a:tc>
                  <a:txBody>
                    <a:bodyPr/>
                    <a:lstStyle/>
                    <a:p>
                      <a:pPr algn="l" fontAlgn="b"/>
                      <a:r>
                        <a:rPr lang="en-US" sz="2000" b="0" i="0" u="none" strike="noStrike" baseline="0" dirty="0" err="1">
                          <a:solidFill>
                            <a:srgbClr val="000000"/>
                          </a:solidFill>
                          <a:effectLst/>
                          <a:latin typeface="+mj-lt"/>
                        </a:rPr>
                        <a:t>baltic</a:t>
                      </a:r>
                      <a:r>
                        <a:rPr lang="en-US" sz="2000" b="0" i="0" u="none" strike="noStrike" baseline="0" dirty="0">
                          <a:solidFill>
                            <a:srgbClr val="000000"/>
                          </a:solidFill>
                          <a:effectLst/>
                          <a:latin typeface="+mj-lt"/>
                        </a:rPr>
                        <a:t> </a:t>
                      </a:r>
                    </a:p>
                  </a:txBody>
                  <a:tcPr marL="6350" marR="6350" marT="6350" marB="0"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dirty="0">
                          <a:solidFill>
                            <a:srgbClr val="000000"/>
                          </a:solidFill>
                          <a:effectLst/>
                          <a:latin typeface="+mj-lt"/>
                        </a:rPr>
                        <a:t>rapidly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a:solidFill>
                            <a:srgbClr val="000000"/>
                          </a:solidFill>
                          <a:effectLst/>
                          <a:latin typeface="+mj-lt"/>
                        </a:rPr>
                        <a:t>solving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a:solidFill>
                            <a:srgbClr val="000000"/>
                          </a:solidFill>
                          <a:effectLst/>
                          <a:latin typeface="+mj-lt"/>
                        </a:rPr>
                        <a:t>info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a:solidFill>
                            <a:srgbClr val="000000"/>
                          </a:solidFill>
                          <a:effectLst/>
                          <a:latin typeface="+mj-lt"/>
                        </a:rPr>
                        <a:t>warships </a:t>
                      </a:r>
                    </a:p>
                  </a:txBody>
                  <a:tcPr marL="6350" marR="6350" marT="6350" marB="0"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E8ECF4"/>
                    </a:solidFill>
                  </a:tcPr>
                </a:tc>
                <a:extLst>
                  <a:ext uri="{0D108BD9-81ED-4DB2-BD59-A6C34878D82A}">
                    <a16:rowId xmlns:a16="http://schemas.microsoft.com/office/drawing/2014/main" val="10004"/>
                  </a:ext>
                </a:extLst>
              </a:tr>
              <a:tr h="495529">
                <a:tc>
                  <a:txBody>
                    <a:bodyPr/>
                    <a:lstStyle/>
                    <a:p>
                      <a:pPr algn="l" fontAlgn="b"/>
                      <a:r>
                        <a:rPr lang="en-US" sz="2000" b="0" i="0" u="none" strike="noStrike" baseline="0">
                          <a:solidFill>
                            <a:srgbClr val="000000"/>
                          </a:solidFill>
                          <a:effectLst/>
                          <a:latin typeface="+mj-lt"/>
                        </a:rPr>
                        <a:t>levantine </a:t>
                      </a:r>
                    </a:p>
                  </a:txBody>
                  <a:tcPr marL="6350" marR="6350" marT="6350" marB="0"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regrowth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a:solidFill>
                            <a:srgbClr val="000000"/>
                          </a:solidFill>
                          <a:effectLst/>
                          <a:latin typeface="+mj-lt"/>
                        </a:rPr>
                        <a:t>bootstrapping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perimeter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freighter </a:t>
                      </a:r>
                    </a:p>
                  </a:txBody>
                  <a:tcPr marL="6350" marR="6350" marT="6350" marB="0"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CFD7E7"/>
                    </a:solidFill>
                  </a:tcPr>
                </a:tc>
                <a:extLst>
                  <a:ext uri="{0D108BD9-81ED-4DB2-BD59-A6C34878D82A}">
                    <a16:rowId xmlns:a16="http://schemas.microsoft.com/office/drawing/2014/main" val="10005"/>
                  </a:ext>
                </a:extLst>
              </a:tr>
              <a:tr h="332184">
                <a:tc>
                  <a:txBody>
                    <a:bodyPr/>
                    <a:lstStyle/>
                    <a:p>
                      <a:pPr algn="l" fontAlgn="b"/>
                      <a:r>
                        <a:rPr lang="en-US" sz="2000" b="0" i="0" u="none" strike="noStrike" baseline="0">
                          <a:solidFill>
                            <a:srgbClr val="000000"/>
                          </a:solidFill>
                          <a:effectLst/>
                          <a:latin typeface="+mj-lt"/>
                        </a:rPr>
                        <a:t>europe </a:t>
                      </a:r>
                    </a:p>
                  </a:txBody>
                  <a:tcPr marL="6350" marR="6350" marT="6350" marB="0"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dirty="0">
                          <a:solidFill>
                            <a:srgbClr val="000000"/>
                          </a:solidFill>
                          <a:effectLst/>
                          <a:latin typeface="+mj-lt"/>
                        </a:rPr>
                        <a:t>thrive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1" i="0" u="none" strike="noStrike" baseline="0" dirty="0">
                          <a:solidFill>
                            <a:srgbClr val="000000"/>
                          </a:solidFill>
                          <a:effectLst/>
                          <a:latin typeface="+mj-lt"/>
                        </a:rPr>
                        <a:t>solution</a:t>
                      </a:r>
                      <a:r>
                        <a:rPr lang="en-US" sz="2000" b="0" i="0" u="none" strike="noStrike" baseline="0" dirty="0">
                          <a:solidFill>
                            <a:srgbClr val="000000"/>
                          </a:solidFill>
                          <a:effectLst/>
                          <a:latin typeface="+mj-lt"/>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dirty="0">
                          <a:solidFill>
                            <a:srgbClr val="000000"/>
                          </a:solidFill>
                          <a:effectLst/>
                          <a:latin typeface="+mj-lt"/>
                        </a:rPr>
                        <a:t>biography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dirty="0">
                          <a:solidFill>
                            <a:srgbClr val="000000"/>
                          </a:solidFill>
                          <a:effectLst/>
                          <a:latin typeface="+mj-lt"/>
                        </a:rPr>
                        <a:t>tanker </a:t>
                      </a:r>
                    </a:p>
                  </a:txBody>
                  <a:tcPr marL="6350" marR="6350" marT="6350" marB="0"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E8ECF4"/>
                    </a:solidFill>
                  </a:tcPr>
                </a:tc>
                <a:extLst>
                  <a:ext uri="{0D108BD9-81ED-4DB2-BD59-A6C34878D82A}">
                    <a16:rowId xmlns:a16="http://schemas.microsoft.com/office/drawing/2014/main" val="10006"/>
                  </a:ext>
                </a:extLst>
              </a:tr>
              <a:tr h="495529">
                <a:tc>
                  <a:txBody>
                    <a:bodyPr/>
                    <a:lstStyle/>
                    <a:p>
                      <a:pPr algn="l" fontAlgn="b"/>
                      <a:r>
                        <a:rPr lang="en-US" sz="2000" b="0" i="0" u="none" strike="noStrike" baseline="0">
                          <a:solidFill>
                            <a:srgbClr val="000000"/>
                          </a:solidFill>
                          <a:effectLst/>
                          <a:latin typeface="+mj-lt"/>
                        </a:rPr>
                        <a:t>adriatic </a:t>
                      </a:r>
                    </a:p>
                  </a:txBody>
                  <a:tcPr marL="6350" marR="6350" marT="6350" marB="0"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a:solidFill>
                            <a:srgbClr val="000000"/>
                          </a:solidFill>
                          <a:effectLst/>
                          <a:latin typeface="+mj-lt"/>
                        </a:rPr>
                        <a:t>/year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objective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around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oiler </a:t>
                      </a:r>
                    </a:p>
                  </a:txBody>
                  <a:tcPr marL="6350" marR="6350" marT="6350" marB="0"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CFD7E7"/>
                    </a:solidFill>
                  </a:tcPr>
                </a:tc>
                <a:extLst>
                  <a:ext uri="{0D108BD9-81ED-4DB2-BD59-A6C34878D82A}">
                    <a16:rowId xmlns:a16="http://schemas.microsoft.com/office/drawing/2014/main" val="10007"/>
                  </a:ext>
                </a:extLst>
              </a:tr>
              <a:tr h="495529">
                <a:tc>
                  <a:txBody>
                    <a:bodyPr/>
                    <a:lstStyle/>
                    <a:p>
                      <a:pPr algn="l" fontAlgn="b"/>
                      <a:r>
                        <a:rPr lang="en-US" sz="2000" b="0" i="0" u="none" strike="noStrike" baseline="0">
                          <a:solidFill>
                            <a:srgbClr val="000000"/>
                          </a:solidFill>
                          <a:effectLst/>
                          <a:latin typeface="+mj-lt"/>
                        </a:rPr>
                        <a:t>pacific </a:t>
                      </a:r>
                    </a:p>
                  </a:txBody>
                  <a:tcPr marL="6350" marR="6350" marT="6350" marB="0"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dirty="0">
                          <a:solidFill>
                            <a:srgbClr val="000000"/>
                          </a:solidFill>
                          <a:effectLst/>
                          <a:latin typeface="+mj-lt"/>
                        </a:rPr>
                        <a:t>growing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a:solidFill>
                            <a:srgbClr val="000000"/>
                          </a:solidFill>
                          <a:effectLst/>
                          <a:latin typeface="+mj-lt"/>
                        </a:rPr>
                        <a:t>problem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a:solidFill>
                            <a:srgbClr val="000000"/>
                          </a:solidFill>
                          <a:effectLst/>
                          <a:latin typeface="+mj-lt"/>
                        </a:rPr>
                        <a:t>moat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dirty="0" err="1">
                          <a:solidFill>
                            <a:srgbClr val="000000"/>
                          </a:solidFill>
                          <a:effectLst/>
                          <a:latin typeface="+mj-lt"/>
                        </a:rPr>
                        <a:t>lst</a:t>
                      </a:r>
                      <a:r>
                        <a:rPr lang="en-US" sz="2000" b="0" i="0" u="none" strike="noStrike" baseline="0" dirty="0">
                          <a:solidFill>
                            <a:srgbClr val="000000"/>
                          </a:solidFill>
                          <a:effectLst/>
                          <a:latin typeface="+mj-lt"/>
                        </a:rPr>
                        <a:t> </a:t>
                      </a:r>
                    </a:p>
                  </a:txBody>
                  <a:tcPr marL="6350" marR="6350" marT="6350" marB="0"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E8ECF4"/>
                    </a:solidFill>
                  </a:tcPr>
                </a:tc>
                <a:extLst>
                  <a:ext uri="{0D108BD9-81ED-4DB2-BD59-A6C34878D82A}">
                    <a16:rowId xmlns:a16="http://schemas.microsoft.com/office/drawing/2014/main" val="10008"/>
                  </a:ext>
                </a:extLst>
              </a:tr>
              <a:tr h="495529">
                <a:tc>
                  <a:txBody>
                    <a:bodyPr/>
                    <a:lstStyle/>
                    <a:p>
                      <a:pPr algn="l" fontAlgn="b"/>
                      <a:r>
                        <a:rPr lang="en-US" sz="2000" b="0" i="0" u="none" strike="noStrike" baseline="0" dirty="0" err="1">
                          <a:solidFill>
                            <a:srgbClr val="000000"/>
                          </a:solidFill>
                          <a:effectLst/>
                          <a:latin typeface="+mj-lt"/>
                        </a:rPr>
                        <a:t>marmara</a:t>
                      </a:r>
                      <a:r>
                        <a:rPr lang="en-US" sz="2000" b="0" i="0" u="none" strike="noStrike" baseline="0" dirty="0">
                          <a:solidFill>
                            <a:srgbClr val="000000"/>
                          </a:solidFill>
                          <a:effectLst/>
                          <a:latin typeface="+mj-lt"/>
                        </a:rPr>
                        <a:t> </a:t>
                      </a:r>
                    </a:p>
                  </a:txBody>
                  <a:tcPr marL="6350" marR="6350" marT="6350" marB="0"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steadily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a:solidFill>
                            <a:srgbClr val="000000"/>
                          </a:solidFill>
                          <a:effectLst/>
                          <a:latin typeface="+mj-lt"/>
                        </a:rPr>
                        <a:t>enabler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embankment</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CFD7E7"/>
                    </a:solidFill>
                  </a:tcPr>
                </a:tc>
                <a:tc>
                  <a:txBody>
                    <a:bodyPr/>
                    <a:lstStyle/>
                    <a:p>
                      <a:pPr algn="l" fontAlgn="b"/>
                      <a:r>
                        <a:rPr lang="en-US" sz="2000" b="0" i="0" u="none" strike="noStrike" baseline="0" dirty="0">
                          <a:solidFill>
                            <a:srgbClr val="000000"/>
                          </a:solidFill>
                          <a:effectLst/>
                          <a:latin typeface="+mj-lt"/>
                        </a:rPr>
                        <a:t>frigate </a:t>
                      </a:r>
                    </a:p>
                  </a:txBody>
                  <a:tcPr marL="6350" marR="6350" marT="6350" marB="0"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CFD7E7"/>
                    </a:solidFill>
                  </a:tcPr>
                </a:tc>
                <a:extLst>
                  <a:ext uri="{0D108BD9-81ED-4DB2-BD59-A6C34878D82A}">
                    <a16:rowId xmlns:a16="http://schemas.microsoft.com/office/drawing/2014/main" val="10009"/>
                  </a:ext>
                </a:extLst>
              </a:tr>
              <a:tr h="332184">
                <a:tc>
                  <a:txBody>
                    <a:bodyPr/>
                    <a:lstStyle/>
                    <a:p>
                      <a:pPr algn="l" fontAlgn="b"/>
                      <a:r>
                        <a:rPr lang="en-US" sz="2000" b="0" i="0" u="none" strike="noStrike" baseline="0" dirty="0" err="1">
                          <a:solidFill>
                            <a:srgbClr val="000000"/>
                          </a:solidFill>
                          <a:effectLst/>
                          <a:latin typeface="+mj-lt"/>
                        </a:rPr>
                        <a:t>caribbean</a:t>
                      </a:r>
                      <a:r>
                        <a:rPr lang="en-US" sz="2000" b="0" i="0" u="none" strike="noStrike" baseline="0" dirty="0">
                          <a:solidFill>
                            <a:srgbClr val="000000"/>
                          </a:solidFill>
                          <a:effectLst/>
                          <a:latin typeface="+mj-lt"/>
                        </a:rPr>
                        <a:t> </a:t>
                      </a:r>
                    </a:p>
                  </a:txBody>
                  <a:tcPr marL="6350" marR="6350" marT="6350" marB="0"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dirty="0">
                          <a:solidFill>
                            <a:srgbClr val="000000"/>
                          </a:solidFill>
                          <a:effectLst/>
                          <a:latin typeface="+mj-lt"/>
                        </a:rPr>
                        <a:t>stunted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dirty="0">
                          <a:solidFill>
                            <a:srgbClr val="000000"/>
                          </a:solidFill>
                          <a:effectLst/>
                          <a:latin typeface="+mj-lt"/>
                        </a:rPr>
                        <a:t>solvers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dirty="0">
                          <a:solidFill>
                            <a:srgbClr val="000000"/>
                          </a:solidFill>
                          <a:effectLst/>
                          <a:latin typeface="+mj-lt"/>
                        </a:rPr>
                        <a:t>clothing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a:solidFill>
                        <a:srgbClr val="FFFFFF"/>
                      </a:solidFill>
                    </a:lnB>
                    <a:solidFill>
                      <a:srgbClr val="E8ECF4"/>
                    </a:solidFill>
                  </a:tcPr>
                </a:tc>
                <a:tc>
                  <a:txBody>
                    <a:bodyPr/>
                    <a:lstStyle/>
                    <a:p>
                      <a:pPr algn="l" fontAlgn="b"/>
                      <a:r>
                        <a:rPr lang="en-US" sz="2000" b="0" i="0" u="none" strike="noStrike" baseline="0" dirty="0">
                          <a:solidFill>
                            <a:srgbClr val="000000"/>
                          </a:solidFill>
                          <a:effectLst/>
                          <a:latin typeface="+mj-lt"/>
                        </a:rPr>
                        <a:t>squadron </a:t>
                      </a:r>
                    </a:p>
                  </a:txBody>
                  <a:tcPr marL="6350" marR="6350" marT="6350" marB="0"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a:solidFill>
                        <a:srgbClr val="FFFFFF"/>
                      </a:solidFill>
                    </a:lnB>
                    <a:solidFill>
                      <a:srgbClr val="E8ECF4"/>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102099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1CD24-11D6-3849-B9B9-DA1A2C2F3ECB}"/>
              </a:ext>
            </a:extLst>
          </p:cNvPr>
          <p:cNvSpPr>
            <a:spLocks noGrp="1"/>
          </p:cNvSpPr>
          <p:nvPr>
            <p:ph type="title"/>
          </p:nvPr>
        </p:nvSpPr>
        <p:spPr/>
        <p:txBody>
          <a:bodyPr/>
          <a:lstStyle/>
          <a:p>
            <a:r>
              <a:rPr lang="en-US" dirty="0"/>
              <a:t>Conditional Language Models</a:t>
            </a:r>
          </a:p>
        </p:txBody>
      </p:sp>
      <p:grpSp>
        <p:nvGrpSpPr>
          <p:cNvPr id="4" name="Group 3">
            <a:extLst>
              <a:ext uri="{FF2B5EF4-FFF2-40B4-BE49-F238E27FC236}">
                <a16:creationId xmlns:a16="http://schemas.microsoft.com/office/drawing/2014/main" id="{C5AED31E-B6AB-EB42-86D7-5566F0C3E7AC}"/>
              </a:ext>
            </a:extLst>
          </p:cNvPr>
          <p:cNvGrpSpPr/>
          <p:nvPr/>
        </p:nvGrpSpPr>
        <p:grpSpPr>
          <a:xfrm>
            <a:off x="1426465" y="2286000"/>
            <a:ext cx="6291070" cy="2451090"/>
            <a:chOff x="2028750" y="3231679"/>
            <a:chExt cx="8947300" cy="3485994"/>
          </a:xfrm>
        </p:grpSpPr>
        <p:pic>
          <p:nvPicPr>
            <p:cNvPr id="5" name="eq-010-condprob.pdf" descr="eq-010-condprob.pdf">
              <a:extLst>
                <a:ext uri="{FF2B5EF4-FFF2-40B4-BE49-F238E27FC236}">
                  <a16:creationId xmlns:a16="http://schemas.microsoft.com/office/drawing/2014/main" id="{19FFF149-C9CB-E84C-9B67-6C47D8919C60}"/>
                </a:ext>
              </a:extLst>
            </p:cNvPr>
            <p:cNvPicPr>
              <a:picLocks noChangeAspect="1"/>
            </p:cNvPicPr>
            <p:nvPr/>
          </p:nvPicPr>
          <p:blipFill>
            <a:blip r:embed="rId2"/>
            <a:stretch>
              <a:fillRect/>
            </a:stretch>
          </p:blipFill>
          <p:spPr>
            <a:xfrm>
              <a:off x="2028750" y="3231679"/>
              <a:ext cx="8947300" cy="1730227"/>
            </a:xfrm>
            <a:prstGeom prst="rect">
              <a:avLst/>
            </a:prstGeom>
            <a:ln w="12700">
              <a:miter lim="400000"/>
            </a:ln>
          </p:spPr>
        </p:pic>
        <p:grpSp>
          <p:nvGrpSpPr>
            <p:cNvPr id="6" name="Group">
              <a:extLst>
                <a:ext uri="{FF2B5EF4-FFF2-40B4-BE49-F238E27FC236}">
                  <a16:creationId xmlns:a16="http://schemas.microsoft.com/office/drawing/2014/main" id="{A8501B59-7347-AB49-889B-4A5ADDC5FEE8}"/>
                </a:ext>
              </a:extLst>
            </p:cNvPr>
            <p:cNvGrpSpPr/>
            <p:nvPr/>
          </p:nvGrpSpPr>
          <p:grpSpPr>
            <a:xfrm>
              <a:off x="6610773" y="4561253"/>
              <a:ext cx="3642130" cy="2156420"/>
              <a:chOff x="-594129" y="0"/>
              <a:chExt cx="3642128" cy="2156418"/>
            </a:xfrm>
          </p:grpSpPr>
          <p:sp>
            <p:nvSpPr>
              <p:cNvPr id="7" name="Added Context!">
                <a:extLst>
                  <a:ext uri="{FF2B5EF4-FFF2-40B4-BE49-F238E27FC236}">
                    <a16:creationId xmlns:a16="http://schemas.microsoft.com/office/drawing/2014/main" id="{7D544C99-8BCC-5448-A95D-7131AF7ED782}"/>
                  </a:ext>
                </a:extLst>
              </p:cNvPr>
              <p:cNvSpPr/>
              <p:nvPr/>
            </p:nvSpPr>
            <p:spPr>
              <a:xfrm>
                <a:off x="-594129" y="857413"/>
                <a:ext cx="3642128" cy="1299005"/>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a:solidFill>
                      <a:schemeClr val="accent1"/>
                    </a:solidFill>
                  </a:defRPr>
                </a:lvl1pPr>
              </a:lstStyle>
              <a:p>
                <a:r>
                  <a:rPr sz="2400" dirty="0"/>
                  <a:t>Added Context!</a:t>
                </a:r>
              </a:p>
            </p:txBody>
          </p:sp>
          <p:sp>
            <p:nvSpPr>
              <p:cNvPr id="8" name="Line">
                <a:extLst>
                  <a:ext uri="{FF2B5EF4-FFF2-40B4-BE49-F238E27FC236}">
                    <a16:creationId xmlns:a16="http://schemas.microsoft.com/office/drawing/2014/main" id="{DCC62759-D952-9646-9E15-3999EFA52DF2}"/>
                  </a:ext>
                </a:extLst>
              </p:cNvPr>
              <p:cNvSpPr/>
              <p:nvPr/>
            </p:nvSpPr>
            <p:spPr>
              <a:xfrm>
                <a:off x="0" y="0"/>
                <a:ext cx="492212" cy="0"/>
              </a:xfrm>
              <a:prstGeom prst="line">
                <a:avLst/>
              </a:prstGeom>
              <a:noFill/>
              <a:ln w="50800" cap="flat">
                <a:solidFill>
                  <a:schemeClr val="accent1"/>
                </a:solidFill>
                <a:prstDash val="solid"/>
                <a:miter lim="400000"/>
              </a:ln>
              <a:effectLst/>
            </p:spPr>
            <p:txBody>
              <a:bodyPr wrap="square" lIns="35719" tIns="35719" rIns="35719" bIns="35719" numCol="1" anchor="ctr">
                <a:noAutofit/>
              </a:bodyPr>
              <a:lstStyle/>
              <a:p>
                <a:pPr>
                  <a:defRPr sz="2400"/>
                </a:pPr>
                <a:endParaRPr sz="1687"/>
              </a:p>
            </p:txBody>
          </p:sp>
          <p:sp>
            <p:nvSpPr>
              <p:cNvPr id="9" name="Line">
                <a:extLst>
                  <a:ext uri="{FF2B5EF4-FFF2-40B4-BE49-F238E27FC236}">
                    <a16:creationId xmlns:a16="http://schemas.microsoft.com/office/drawing/2014/main" id="{22C024FB-448C-D94F-AFB3-E3ACEA2641C6}"/>
                  </a:ext>
                </a:extLst>
              </p:cNvPr>
              <p:cNvSpPr/>
              <p:nvPr/>
            </p:nvSpPr>
            <p:spPr>
              <a:xfrm flipH="1" flipV="1">
                <a:off x="264869" y="3987"/>
                <a:ext cx="101447" cy="639486"/>
              </a:xfrm>
              <a:prstGeom prst="line">
                <a:avLst/>
              </a:pr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spTree>
    <p:extLst>
      <p:ext uri="{BB962C8B-B14F-4D97-AF65-F5344CB8AC3E}">
        <p14:creationId xmlns:p14="http://schemas.microsoft.com/office/powerpoint/2010/main" val="353558698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learn </a:t>
            </a:r>
            <a:r>
              <a:rPr lang="en-US" b="1" dirty="0"/>
              <a:t>W</a:t>
            </a:r>
          </a:p>
        </p:txBody>
      </p:sp>
      <p:sp>
        <p:nvSpPr>
          <p:cNvPr id="3" name="Content Placeholder 2"/>
          <p:cNvSpPr>
            <a:spLocks noGrp="1"/>
          </p:cNvSpPr>
          <p:nvPr>
            <p:ph idx="1"/>
          </p:nvPr>
        </p:nvSpPr>
        <p:spPr/>
        <p:txBody>
          <a:bodyPr/>
          <a:lstStyle/>
          <a:p>
            <a:r>
              <a:rPr lang="en-US" dirty="0"/>
              <a:t>Linear Mapping</a:t>
            </a:r>
          </a:p>
          <a:p>
            <a:r>
              <a:rPr lang="en-US" dirty="0"/>
              <a:t>Neural Net</a:t>
            </a:r>
          </a:p>
          <a:p>
            <a:r>
              <a:rPr lang="en-US" dirty="0"/>
              <a:t>Matrix Factorization with Bayesian Personalized Ranking </a:t>
            </a:r>
          </a:p>
          <a:p>
            <a:endParaRPr lang="en-US" dirty="0"/>
          </a:p>
        </p:txBody>
      </p:sp>
      <p:sp>
        <p:nvSpPr>
          <p:cNvPr id="4" name="Slide Number Placeholder 3"/>
          <p:cNvSpPr>
            <a:spLocks noGrp="1"/>
          </p:cNvSpPr>
          <p:nvPr>
            <p:ph type="sldNum" sz="quarter" idx="12"/>
          </p:nvPr>
        </p:nvSpPr>
        <p:spPr/>
        <p:txBody>
          <a:bodyPr/>
          <a:lstStyle/>
          <a:p>
            <a:fld id="{024B13ED-57CC-4817-AFF2-A39BFC804D6C}" type="slidenum">
              <a:rPr lang="en-US" smtClean="0"/>
              <a:pPr/>
              <a:t>60</a:t>
            </a:fld>
            <a:endParaRPr lang="en-US"/>
          </a:p>
        </p:txBody>
      </p:sp>
      <p:pic>
        <p:nvPicPr>
          <p:cNvPr id="6" name="Content Placeholder 4" descr="Content Placeholder 4"/>
          <p:cNvPicPr>
            <a:picLocks noChangeAspect="1"/>
          </p:cNvPicPr>
          <p:nvPr/>
        </p:nvPicPr>
        <p:blipFill>
          <a:blip r:embed="rId3"/>
          <a:stretch>
            <a:fillRect/>
          </a:stretch>
        </p:blipFill>
        <p:spPr>
          <a:xfrm>
            <a:off x="0" y="4084085"/>
            <a:ext cx="2887663" cy="2887664"/>
          </a:xfrm>
          <a:prstGeom prst="rect">
            <a:avLst/>
          </a:prstGeom>
          <a:ln w="12700">
            <a:miter lim="400000"/>
          </a:ln>
        </p:spPr>
      </p:pic>
      <p:sp>
        <p:nvSpPr>
          <p:cNvPr id="7" name="Full details in Wijaya et al (EMNLP 2017)"/>
          <p:cNvSpPr txBox="1"/>
          <p:nvPr/>
        </p:nvSpPr>
        <p:spPr>
          <a:xfrm>
            <a:off x="4572000" y="3491360"/>
            <a:ext cx="3484814" cy="2884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marL="57799" marR="57799" algn="l" defTabSz="1295400">
              <a:defRPr sz="2000">
                <a:solidFill>
                  <a:srgbClr val="0433FF"/>
                </a:solidFill>
                <a:uFill>
                  <a:solidFill>
                    <a:srgbClr val="0433FF"/>
                  </a:solidFill>
                </a:uFill>
                <a:latin typeface="Arial"/>
                <a:ea typeface="Arial"/>
                <a:cs typeface="Arial"/>
                <a:sym typeface="Arial"/>
              </a:defRPr>
            </a:lvl1pPr>
          </a:lstStyle>
          <a:p>
            <a:r>
              <a:rPr sz="1406" dirty="0">
                <a:hlinkClick r:id="rId4"/>
              </a:rPr>
              <a:t>Full details in Wijaya et al (EMNLP 2017)</a:t>
            </a:r>
            <a:endParaRPr sz="1406" dirty="0"/>
          </a:p>
        </p:txBody>
      </p:sp>
      <p:pic>
        <p:nvPicPr>
          <p:cNvPr id="8" name="Picture 7"/>
          <p:cNvPicPr>
            <a:picLocks noChangeAspect="1"/>
          </p:cNvPicPr>
          <p:nvPr/>
        </p:nvPicPr>
        <p:blipFill>
          <a:blip r:embed="rId5"/>
          <a:stretch>
            <a:fillRect/>
          </a:stretch>
        </p:blipFill>
        <p:spPr>
          <a:xfrm>
            <a:off x="3636515" y="1683537"/>
            <a:ext cx="2005040" cy="467843"/>
          </a:xfrm>
          <a:prstGeom prst="rect">
            <a:avLst/>
          </a:prstGeom>
        </p:spPr>
      </p:pic>
      <p:pic>
        <p:nvPicPr>
          <p:cNvPr id="9" name="Picture 8"/>
          <p:cNvPicPr>
            <a:picLocks noChangeAspect="1"/>
          </p:cNvPicPr>
          <p:nvPr/>
        </p:nvPicPr>
        <p:blipFill>
          <a:blip r:embed="rId6"/>
          <a:stretch>
            <a:fillRect/>
          </a:stretch>
        </p:blipFill>
        <p:spPr>
          <a:xfrm>
            <a:off x="2887663" y="2151380"/>
            <a:ext cx="5334000" cy="630382"/>
          </a:xfrm>
          <a:prstGeom prst="rect">
            <a:avLst/>
          </a:prstGeom>
        </p:spPr>
      </p:pic>
      <p:sp>
        <p:nvSpPr>
          <p:cNvPr id="15" name="TextBox 14"/>
          <p:cNvSpPr txBox="1"/>
          <p:nvPr/>
        </p:nvSpPr>
        <p:spPr>
          <a:xfrm>
            <a:off x="3163138" y="4752945"/>
            <a:ext cx="5676062" cy="1200329"/>
          </a:xfrm>
          <a:prstGeom prst="rect">
            <a:avLst/>
          </a:prstGeom>
          <a:noFill/>
        </p:spPr>
        <p:txBody>
          <a:bodyPr wrap="square" rtlCol="0">
            <a:spAutoFit/>
          </a:bodyPr>
          <a:lstStyle/>
          <a:p>
            <a:r>
              <a:rPr lang="en-US" sz="2400" dirty="0"/>
              <a:t>Derry </a:t>
            </a:r>
            <a:r>
              <a:rPr lang="en-US" sz="2400" dirty="0" err="1"/>
              <a:t>Wijaya’s</a:t>
            </a:r>
            <a:r>
              <a:rPr lang="en-US" sz="2400" dirty="0"/>
              <a:t> postdoc was funded by LORELEI.  She is now an assistant professor at Boston University. </a:t>
            </a:r>
          </a:p>
        </p:txBody>
      </p:sp>
    </p:spTree>
    <p:extLst>
      <p:ext uri="{BB962C8B-B14F-4D97-AF65-F5344CB8AC3E}">
        <p14:creationId xmlns:p14="http://schemas.microsoft.com/office/powerpoint/2010/main" val="8014773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mt="32000"/>
          </a:blip>
          <a:stretch>
            <a:fillRect/>
          </a:stretch>
        </p:blipFill>
        <p:spPr>
          <a:xfrm>
            <a:off x="-2344147" y="0"/>
            <a:ext cx="13088347" cy="6857999"/>
          </a:xfrm>
          <a:prstGeom prst="rect">
            <a:avLst/>
          </a:prstGeom>
          <a:noFill/>
        </p:spPr>
      </p:pic>
      <p:sp>
        <p:nvSpPr>
          <p:cNvPr id="3" name="Content Placeholder 2"/>
          <p:cNvSpPr>
            <a:spLocks noGrp="1"/>
          </p:cNvSpPr>
          <p:nvPr>
            <p:ph idx="1"/>
          </p:nvPr>
        </p:nvSpPr>
        <p:spPr>
          <a:xfrm>
            <a:off x="457200" y="1431085"/>
            <a:ext cx="8229600" cy="4953000"/>
          </a:xfrm>
        </p:spPr>
        <p:txBody>
          <a:bodyPr>
            <a:noAutofit/>
          </a:bodyPr>
          <a:lstStyle/>
          <a:p>
            <a:pPr marL="0" indent="0">
              <a:buNone/>
            </a:pPr>
            <a:r>
              <a:rPr lang="en-US" sz="3000" dirty="0"/>
              <a:t>We need seed bilingual dictionaries to learn the mapping between source and target language </a:t>
            </a:r>
            <a:r>
              <a:rPr lang="en-US" sz="3000" dirty="0" err="1"/>
              <a:t>embeddings</a:t>
            </a:r>
            <a:r>
              <a:rPr lang="en-US" sz="3000" dirty="0"/>
              <a:t>.</a:t>
            </a:r>
          </a:p>
          <a:p>
            <a:pPr marL="0" indent="0">
              <a:buNone/>
            </a:pPr>
            <a:endParaRPr lang="en-US" sz="3000" dirty="0"/>
          </a:p>
          <a:p>
            <a:pPr marL="0" indent="0">
              <a:buNone/>
            </a:pPr>
            <a:r>
              <a:rPr lang="en-US" sz="3000" dirty="0"/>
              <a:t>We previously created bilingual dictionaries via crowdsourcing between English and 100 other languages.</a:t>
            </a:r>
          </a:p>
          <a:p>
            <a:pPr marL="0" indent="0">
              <a:buNone/>
            </a:pPr>
            <a:r>
              <a:rPr lang="en-US" sz="3000" dirty="0"/>
              <a:t> </a:t>
            </a:r>
          </a:p>
          <a:p>
            <a:pPr marL="0" indent="0">
              <a:buNone/>
            </a:pPr>
            <a:r>
              <a:rPr lang="en-US" sz="3000" dirty="0"/>
              <a:t>Derry tested her models on </a:t>
            </a:r>
            <a:r>
              <a:rPr lang="en-US" sz="3000" b="1" dirty="0"/>
              <a:t>more than 2 dozen </a:t>
            </a:r>
            <a:r>
              <a:rPr lang="en-US" sz="3000" dirty="0"/>
              <a:t>high and low resource languages.</a:t>
            </a:r>
          </a:p>
        </p:txBody>
      </p:sp>
      <p:sp>
        <p:nvSpPr>
          <p:cNvPr id="2" name="Title 1"/>
          <p:cNvSpPr>
            <a:spLocks noGrp="1"/>
          </p:cNvSpPr>
          <p:nvPr>
            <p:ph type="title"/>
          </p:nvPr>
        </p:nvSpPr>
        <p:spPr/>
        <p:txBody>
          <a:bodyPr>
            <a:normAutofit/>
          </a:bodyPr>
          <a:lstStyle/>
          <a:p>
            <a:r>
              <a:rPr lang="en-US" dirty="0"/>
              <a:t>Bilingual Dictionaries</a:t>
            </a:r>
          </a:p>
        </p:txBody>
      </p:sp>
      <p:sp>
        <p:nvSpPr>
          <p:cNvPr id="4" name="Slide Number Placeholder 3"/>
          <p:cNvSpPr>
            <a:spLocks noGrp="1"/>
          </p:cNvSpPr>
          <p:nvPr>
            <p:ph type="sldNum" sz="quarter" idx="12"/>
          </p:nvPr>
        </p:nvSpPr>
        <p:spPr/>
        <p:txBody>
          <a:bodyPr/>
          <a:lstStyle/>
          <a:p>
            <a:fld id="{024B13ED-57CC-4817-AFF2-A39BFC804D6C}" type="slidenum">
              <a:rPr lang="en-US" smtClean="0"/>
              <a:pPr/>
              <a:t>61</a:t>
            </a:fld>
            <a:endParaRPr lang="en-US"/>
          </a:p>
        </p:txBody>
      </p:sp>
      <p:sp>
        <p:nvSpPr>
          <p:cNvPr id="6" name="Full details in Wijaya et al (EMNLP 2017)"/>
          <p:cNvSpPr txBox="1"/>
          <p:nvPr/>
        </p:nvSpPr>
        <p:spPr>
          <a:xfrm>
            <a:off x="4953000" y="6500252"/>
            <a:ext cx="3484814" cy="2884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marL="57799" marR="57799" algn="l" defTabSz="1295400">
              <a:defRPr sz="2000">
                <a:solidFill>
                  <a:srgbClr val="0433FF"/>
                </a:solidFill>
                <a:uFill>
                  <a:solidFill>
                    <a:srgbClr val="0433FF"/>
                  </a:solidFill>
                </a:uFill>
                <a:latin typeface="Arial"/>
                <a:ea typeface="Arial"/>
                <a:cs typeface="Arial"/>
                <a:sym typeface="Arial"/>
              </a:defRPr>
            </a:lvl1pPr>
          </a:lstStyle>
          <a:p>
            <a:r>
              <a:rPr sz="1406" dirty="0">
                <a:hlinkClick r:id="rId4"/>
              </a:rPr>
              <a:t>Full details in </a:t>
            </a:r>
            <a:r>
              <a:rPr lang="en-US" sz="1406" dirty="0">
                <a:hlinkClick r:id="rId4"/>
              </a:rPr>
              <a:t>Pavlick </a:t>
            </a:r>
            <a:r>
              <a:rPr sz="1406" dirty="0">
                <a:hlinkClick r:id="rId4"/>
              </a:rPr>
              <a:t>et al (</a:t>
            </a:r>
            <a:r>
              <a:rPr lang="en-US" sz="1406" dirty="0">
                <a:hlinkClick r:id="rId4"/>
              </a:rPr>
              <a:t>TACL </a:t>
            </a:r>
            <a:r>
              <a:rPr sz="1406" dirty="0">
                <a:hlinkClick r:id="rId4"/>
              </a:rPr>
              <a:t>201</a:t>
            </a:r>
            <a:r>
              <a:rPr lang="en-US" sz="1406" dirty="0">
                <a:hlinkClick r:id="rId4"/>
              </a:rPr>
              <a:t>4</a:t>
            </a:r>
            <a:r>
              <a:rPr sz="1406" dirty="0">
                <a:hlinkClick r:id="rId4"/>
              </a:rPr>
              <a:t>)</a:t>
            </a:r>
            <a:endParaRPr sz="1406" dirty="0"/>
          </a:p>
        </p:txBody>
      </p:sp>
    </p:spTree>
    <p:extLst>
      <p:ext uri="{BB962C8B-B14F-4D97-AF65-F5344CB8AC3E}">
        <p14:creationId xmlns:p14="http://schemas.microsoft.com/office/powerpoint/2010/main" val="2023970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2"/>
          <p:cNvSpPr txBox="1">
            <a:spLocks/>
          </p:cNvSpPr>
          <p:nvPr/>
        </p:nvSpPr>
        <p:spPr>
          <a:xfrm>
            <a:off x="457200" y="1431085"/>
            <a:ext cx="8229600" cy="4953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000" dirty="0"/>
              <a:t>We developed Magnitude, a blazingly fast Python utility for vector </a:t>
            </a:r>
            <a:r>
              <a:rPr lang="en-US" sz="3000" dirty="0" err="1"/>
              <a:t>embeddings</a:t>
            </a:r>
            <a:r>
              <a:rPr lang="en-US" sz="3000" dirty="0"/>
              <a:t> that  performs common operations up to 60 to 6,000 times faster than </a:t>
            </a:r>
            <a:r>
              <a:rPr lang="en-US" sz="3000" dirty="0" err="1"/>
              <a:t>Gensim</a:t>
            </a:r>
            <a:r>
              <a:rPr lang="en-US" sz="3000" dirty="0"/>
              <a:t>. </a:t>
            </a:r>
          </a:p>
          <a:p>
            <a:pPr marL="0" indent="0">
              <a:buNone/>
            </a:pPr>
            <a:endParaRPr lang="en-US" sz="3000" dirty="0"/>
          </a:p>
          <a:p>
            <a:pPr marL="0" indent="0">
              <a:buNone/>
            </a:pPr>
            <a:endParaRPr lang="en-US" sz="3000" dirty="0"/>
          </a:p>
          <a:p>
            <a:pPr marL="0" indent="0">
              <a:buNone/>
            </a:pPr>
            <a:endParaRPr lang="en-US" sz="3000" dirty="0"/>
          </a:p>
        </p:txBody>
      </p:sp>
      <p:sp>
        <p:nvSpPr>
          <p:cNvPr id="2" name="Title 1"/>
          <p:cNvSpPr>
            <a:spLocks noGrp="1"/>
          </p:cNvSpPr>
          <p:nvPr>
            <p:ph type="title"/>
          </p:nvPr>
        </p:nvSpPr>
        <p:spPr/>
        <p:txBody>
          <a:bodyPr>
            <a:normAutofit/>
          </a:bodyPr>
          <a:lstStyle/>
          <a:p>
            <a:r>
              <a:rPr lang="en-US" dirty="0"/>
              <a:t>Efficient Manipulation of Word Handling Vectors</a:t>
            </a:r>
          </a:p>
        </p:txBody>
      </p:sp>
      <p:sp>
        <p:nvSpPr>
          <p:cNvPr id="4" name="Slide Number Placeholder 3"/>
          <p:cNvSpPr>
            <a:spLocks noGrp="1"/>
          </p:cNvSpPr>
          <p:nvPr>
            <p:ph type="sldNum" sz="quarter" idx="12"/>
          </p:nvPr>
        </p:nvSpPr>
        <p:spPr/>
        <p:txBody>
          <a:bodyPr/>
          <a:lstStyle/>
          <a:p>
            <a:fld id="{024B13ED-57CC-4817-AFF2-A39BFC804D6C}" type="slidenum">
              <a:rPr lang="en-US" smtClean="0"/>
              <a:pPr/>
              <a:t>62</a:t>
            </a:fld>
            <a:endParaRPr lang="en-US"/>
          </a:p>
        </p:txBody>
      </p:sp>
      <p:pic>
        <p:nvPicPr>
          <p:cNvPr id="6" name="Picture 5"/>
          <p:cNvPicPr>
            <a:picLocks noChangeAspect="1"/>
          </p:cNvPicPr>
          <p:nvPr/>
        </p:nvPicPr>
        <p:blipFill>
          <a:blip r:embed="rId3"/>
          <a:stretch>
            <a:fillRect/>
          </a:stretch>
        </p:blipFill>
        <p:spPr>
          <a:xfrm>
            <a:off x="35859" y="4521200"/>
            <a:ext cx="2349500" cy="2336800"/>
          </a:xfrm>
          <a:prstGeom prst="rect">
            <a:avLst/>
          </a:prstGeom>
        </p:spPr>
      </p:pic>
      <p:pic>
        <p:nvPicPr>
          <p:cNvPr id="7" name="Picture 6"/>
          <p:cNvPicPr>
            <a:picLocks noChangeAspect="1"/>
          </p:cNvPicPr>
          <p:nvPr/>
        </p:nvPicPr>
        <p:blipFill>
          <a:blip r:embed="rId4"/>
          <a:stretch>
            <a:fillRect/>
          </a:stretch>
        </p:blipFill>
        <p:spPr>
          <a:xfrm>
            <a:off x="2385359" y="4494306"/>
            <a:ext cx="2349500" cy="2336800"/>
          </a:xfrm>
          <a:prstGeom prst="rect">
            <a:avLst/>
          </a:prstGeom>
        </p:spPr>
      </p:pic>
      <p:sp>
        <p:nvSpPr>
          <p:cNvPr id="9" name="Full details in Wijaya et al (EMNLP 2017)"/>
          <p:cNvSpPr txBox="1"/>
          <p:nvPr/>
        </p:nvSpPr>
        <p:spPr>
          <a:xfrm>
            <a:off x="3560109" y="2987385"/>
            <a:ext cx="4038600" cy="288477"/>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marL="57799" marR="57799" algn="l" defTabSz="1295400">
              <a:defRPr sz="2000">
                <a:solidFill>
                  <a:srgbClr val="0433FF"/>
                </a:solidFill>
                <a:uFill>
                  <a:solidFill>
                    <a:srgbClr val="0433FF"/>
                  </a:solidFill>
                </a:uFill>
                <a:latin typeface="Arial"/>
                <a:ea typeface="Arial"/>
                <a:cs typeface="Arial"/>
                <a:sym typeface="Arial"/>
              </a:defRPr>
            </a:lvl1pPr>
          </a:lstStyle>
          <a:p>
            <a:r>
              <a:rPr sz="1406" dirty="0">
                <a:hlinkClick r:id="rId5"/>
              </a:rPr>
              <a:t>Full details in </a:t>
            </a:r>
            <a:r>
              <a:rPr lang="en-US" sz="1406" dirty="0">
                <a:hlinkClick r:id="rId5"/>
              </a:rPr>
              <a:t>Patel, Sands et al </a:t>
            </a:r>
            <a:r>
              <a:rPr sz="1406" dirty="0">
                <a:hlinkClick r:id="rId5"/>
              </a:rPr>
              <a:t>(</a:t>
            </a:r>
            <a:r>
              <a:rPr lang="en-US" sz="1406" dirty="0">
                <a:hlinkClick r:id="rId5"/>
              </a:rPr>
              <a:t>EMNLP </a:t>
            </a:r>
            <a:r>
              <a:rPr sz="1406" dirty="0">
                <a:hlinkClick r:id="rId5"/>
              </a:rPr>
              <a:t>201</a:t>
            </a:r>
            <a:r>
              <a:rPr lang="en-US" sz="1406" dirty="0">
                <a:hlinkClick r:id="rId5"/>
              </a:rPr>
              <a:t>8</a:t>
            </a:r>
            <a:r>
              <a:rPr sz="1406" dirty="0">
                <a:hlinkClick r:id="rId5"/>
              </a:rPr>
              <a:t>)</a:t>
            </a:r>
            <a:endParaRPr sz="1406" dirty="0"/>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150" y="3596435"/>
            <a:ext cx="7505700" cy="622300"/>
          </a:xfrm>
          <a:prstGeom prst="rect">
            <a:avLst/>
          </a:prstGeom>
        </p:spPr>
      </p:pic>
      <p:sp>
        <p:nvSpPr>
          <p:cNvPr id="15" name="Rectangle 14"/>
          <p:cNvSpPr/>
          <p:nvPr/>
        </p:nvSpPr>
        <p:spPr>
          <a:xfrm>
            <a:off x="4734859" y="5003190"/>
            <a:ext cx="4790141" cy="923330"/>
          </a:xfrm>
          <a:prstGeom prst="rect">
            <a:avLst/>
          </a:prstGeom>
        </p:spPr>
        <p:txBody>
          <a:bodyPr wrap="square">
            <a:spAutoFit/>
          </a:bodyPr>
          <a:lstStyle/>
          <a:p>
            <a:r>
              <a:rPr lang="en-US" dirty="0"/>
              <a:t>Penn undergrads Ajay Patel and Alex Sands founded an NLP startup company, </a:t>
            </a:r>
            <a:r>
              <a:rPr lang="en-US" dirty="0" err="1"/>
              <a:t>Plasticity.ai</a:t>
            </a:r>
            <a:r>
              <a:rPr lang="en-US" dirty="0"/>
              <a:t>, which now has 2 SBIR contracts with AFRL.</a:t>
            </a:r>
          </a:p>
        </p:txBody>
      </p:sp>
    </p:spTree>
    <p:extLst>
      <p:ext uri="{BB962C8B-B14F-4D97-AF65-F5344CB8AC3E}">
        <p14:creationId xmlns:p14="http://schemas.microsoft.com/office/powerpoint/2010/main" val="3437507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Integration into NMT</a:t>
            </a:r>
          </a:p>
        </p:txBody>
      </p:sp>
      <p:sp>
        <p:nvSpPr>
          <p:cNvPr id="3" name="Content Placeholder 2"/>
          <p:cNvSpPr>
            <a:spLocks noGrp="1"/>
          </p:cNvSpPr>
          <p:nvPr>
            <p:ph idx="1"/>
          </p:nvPr>
        </p:nvSpPr>
        <p:spPr/>
        <p:txBody>
          <a:bodyPr/>
          <a:lstStyle/>
          <a:p>
            <a:pPr marL="0" indent="0">
              <a:buNone/>
            </a:pPr>
            <a:r>
              <a:rPr lang="en-US" dirty="0"/>
              <a:t>The HLTCOE hosted a SCALE summer workshop on domain adaptation for Neural Machine Translation. </a:t>
            </a:r>
          </a:p>
          <a:p>
            <a:pPr marL="0" indent="0">
              <a:buNone/>
            </a:pPr>
            <a:r>
              <a:rPr lang="en-US" dirty="0"/>
              <a:t>Different domains have different language use patterns and vocabulary.</a:t>
            </a:r>
          </a:p>
        </p:txBody>
      </p:sp>
      <p:sp>
        <p:nvSpPr>
          <p:cNvPr id="4" name="Slide Number Placeholder 3"/>
          <p:cNvSpPr>
            <a:spLocks noGrp="1"/>
          </p:cNvSpPr>
          <p:nvPr>
            <p:ph type="sldNum" sz="quarter" idx="12"/>
          </p:nvPr>
        </p:nvSpPr>
        <p:spPr/>
        <p:txBody>
          <a:bodyPr/>
          <a:lstStyle/>
          <a:p>
            <a:fld id="{024B13ED-57CC-4817-AFF2-A39BFC804D6C}" type="slidenum">
              <a:rPr lang="en-US" smtClean="0"/>
              <a:pPr/>
              <a:t>63</a:t>
            </a:fld>
            <a:endParaRPr lang="en-US"/>
          </a:p>
        </p:txBody>
      </p:sp>
      <p:pic>
        <p:nvPicPr>
          <p:cNvPr id="5" name="Picture 4"/>
          <p:cNvPicPr>
            <a:picLocks noChangeAspect="1"/>
          </p:cNvPicPr>
          <p:nvPr/>
        </p:nvPicPr>
        <p:blipFill>
          <a:blip r:embed="rId2"/>
          <a:stretch>
            <a:fillRect/>
          </a:stretch>
        </p:blipFill>
        <p:spPr>
          <a:xfrm>
            <a:off x="22412" y="4572000"/>
            <a:ext cx="4064000" cy="2286000"/>
          </a:xfrm>
          <a:prstGeom prst="rect">
            <a:avLst/>
          </a:prstGeom>
        </p:spPr>
      </p:pic>
      <p:sp>
        <p:nvSpPr>
          <p:cNvPr id="6" name="Rectangle 5"/>
          <p:cNvSpPr/>
          <p:nvPr/>
        </p:nvSpPr>
        <p:spPr>
          <a:xfrm>
            <a:off x="152400" y="4791670"/>
            <a:ext cx="2855259" cy="923330"/>
          </a:xfrm>
          <a:prstGeom prst="rect">
            <a:avLst/>
          </a:prstGeom>
        </p:spPr>
        <p:txBody>
          <a:bodyPr wrap="square">
            <a:spAutoFit/>
          </a:bodyPr>
          <a:lstStyle/>
          <a:p>
            <a:r>
              <a:rPr lang="en-US" dirty="0">
                <a:solidFill>
                  <a:srgbClr val="CE2134"/>
                </a:solidFill>
              </a:rPr>
              <a:t>Politicians are </a:t>
            </a:r>
            <a:r>
              <a:rPr lang="en-US">
                <a:solidFill>
                  <a:srgbClr val="CE2134"/>
                </a:solidFill>
              </a:rPr>
              <a:t>strange creatures that </a:t>
            </a:r>
            <a:r>
              <a:rPr lang="en-US" dirty="0">
                <a:solidFill>
                  <a:srgbClr val="CE2134"/>
                </a:solidFill>
              </a:rPr>
              <a:t>have very strange breeding habits</a:t>
            </a:r>
            <a:endParaRPr lang="en-US" dirty="0"/>
          </a:p>
        </p:txBody>
      </p:sp>
      <p:pic>
        <p:nvPicPr>
          <p:cNvPr id="7" name="Picture 6"/>
          <p:cNvPicPr>
            <a:picLocks noChangeAspect="1"/>
          </p:cNvPicPr>
          <p:nvPr/>
        </p:nvPicPr>
        <p:blipFill>
          <a:blip r:embed="rId3"/>
          <a:stretch>
            <a:fillRect/>
          </a:stretch>
        </p:blipFill>
        <p:spPr>
          <a:xfrm>
            <a:off x="7044184" y="3657600"/>
            <a:ext cx="2099816" cy="3428999"/>
          </a:xfrm>
          <a:prstGeom prst="rect">
            <a:avLst/>
          </a:prstGeom>
        </p:spPr>
      </p:pic>
      <p:sp>
        <p:nvSpPr>
          <p:cNvPr id="8" name="Rectangle 7"/>
          <p:cNvSpPr/>
          <p:nvPr/>
        </p:nvSpPr>
        <p:spPr>
          <a:xfrm>
            <a:off x="4543612" y="5103674"/>
            <a:ext cx="2993631" cy="1754326"/>
          </a:xfrm>
          <a:prstGeom prst="rect">
            <a:avLst/>
          </a:prstGeom>
        </p:spPr>
        <p:txBody>
          <a:bodyPr wrap="square">
            <a:spAutoFit/>
          </a:bodyPr>
          <a:lstStyle/>
          <a:p>
            <a:r>
              <a:rPr lang="en-US" dirty="0"/>
              <a:t>The invention relates to a separation unit (1) for separating salts from a detergent, comprising a </a:t>
            </a:r>
            <a:r>
              <a:rPr lang="en-US" dirty="0" err="1"/>
              <a:t>crystalliser</a:t>
            </a:r>
            <a:r>
              <a:rPr lang="en-US" dirty="0"/>
              <a:t> (3) with a </a:t>
            </a:r>
            <a:r>
              <a:rPr lang="en-US" dirty="0" err="1"/>
              <a:t>crystallisation</a:t>
            </a:r>
            <a:r>
              <a:rPr lang="en-US" dirty="0"/>
              <a:t> chamber </a:t>
            </a:r>
          </a:p>
        </p:txBody>
      </p:sp>
    </p:spTree>
    <p:extLst>
      <p:ext uri="{BB962C8B-B14F-4D97-AF65-F5344CB8AC3E}">
        <p14:creationId xmlns:p14="http://schemas.microsoft.com/office/powerpoint/2010/main" val="4212273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dirty="0"/>
              <a:t>Translating OOVs</a:t>
            </a:r>
          </a:p>
        </p:txBody>
      </p:sp>
      <p:sp>
        <p:nvSpPr>
          <p:cNvPr id="4" name="Slide Number Placeholder 3"/>
          <p:cNvSpPr>
            <a:spLocks noGrp="1"/>
          </p:cNvSpPr>
          <p:nvPr>
            <p:ph type="sldNum" sz="quarter" idx="12"/>
          </p:nvPr>
        </p:nvSpPr>
        <p:spPr/>
        <p:txBody>
          <a:bodyPr/>
          <a:lstStyle/>
          <a:p>
            <a:fld id="{024B13ED-57CC-4817-AFF2-A39BFC804D6C}" type="slidenum">
              <a:rPr lang="en-US" smtClean="0"/>
              <a:pPr/>
              <a:t>64</a:t>
            </a:fld>
            <a:endParaRPr lang="en-US"/>
          </a:p>
        </p:txBody>
      </p:sp>
      <p:graphicFrame>
        <p:nvGraphicFramePr>
          <p:cNvPr id="9" name="Content Placeholder 8"/>
          <p:cNvGraphicFramePr>
            <a:graphicFrameLocks noGrp="1"/>
          </p:cNvGraphicFramePr>
          <p:nvPr>
            <p:ph idx="1"/>
          </p:nvPr>
        </p:nvGraphicFramePr>
        <p:xfrm>
          <a:off x="366807" y="2564306"/>
          <a:ext cx="8445499" cy="3942856"/>
        </p:xfrm>
        <a:graphic>
          <a:graphicData uri="http://schemas.openxmlformats.org/drawingml/2006/table">
            <a:tbl>
              <a:tblPr firstRow="1" bandRow="1">
                <a:tableStyleId>{3C2FFA5D-87B4-456A-9821-1D502468CF0F}</a:tableStyleId>
              </a:tblPr>
              <a:tblGrid>
                <a:gridCol w="1810568">
                  <a:extLst>
                    <a:ext uri="{9D8B030D-6E8A-4147-A177-3AD203B41FA5}">
                      <a16:colId xmlns:a16="http://schemas.microsoft.com/office/drawing/2014/main" val="20000"/>
                    </a:ext>
                  </a:extLst>
                </a:gridCol>
                <a:gridCol w="1432410">
                  <a:extLst>
                    <a:ext uri="{9D8B030D-6E8A-4147-A177-3AD203B41FA5}">
                      <a16:colId xmlns:a16="http://schemas.microsoft.com/office/drawing/2014/main" val="20001"/>
                    </a:ext>
                  </a:extLst>
                </a:gridCol>
                <a:gridCol w="1936622">
                  <a:extLst>
                    <a:ext uri="{9D8B030D-6E8A-4147-A177-3AD203B41FA5}">
                      <a16:colId xmlns:a16="http://schemas.microsoft.com/office/drawing/2014/main" val="20002"/>
                    </a:ext>
                  </a:extLst>
                </a:gridCol>
                <a:gridCol w="1576799">
                  <a:extLst>
                    <a:ext uri="{9D8B030D-6E8A-4147-A177-3AD203B41FA5}">
                      <a16:colId xmlns:a16="http://schemas.microsoft.com/office/drawing/2014/main" val="20003"/>
                    </a:ext>
                  </a:extLst>
                </a:gridCol>
                <a:gridCol w="1689100">
                  <a:extLst>
                    <a:ext uri="{9D8B030D-6E8A-4147-A177-3AD203B41FA5}">
                      <a16:colId xmlns:a16="http://schemas.microsoft.com/office/drawing/2014/main" val="20004"/>
                    </a:ext>
                  </a:extLst>
                </a:gridCol>
              </a:tblGrid>
              <a:tr h="328168">
                <a:tc>
                  <a:txBody>
                    <a:bodyPr/>
                    <a:lstStyle/>
                    <a:p>
                      <a:pPr algn="ctr" rtl="1" fontAlgn="b"/>
                      <a:r>
                        <a:rPr lang="ar-SA" sz="2000" b="1" i="0" u="none" strike="noStrike" dirty="0" err="1">
                          <a:solidFill>
                            <a:schemeClr val="bg1"/>
                          </a:solidFill>
                          <a:effectLst/>
                          <a:latin typeface="Times New Roman" charset="0"/>
                          <a:ea typeface="Times New Roman" charset="0"/>
                          <a:cs typeface="Times New Roman" charset="0"/>
                        </a:rPr>
                        <a:t>الالومينوم</a:t>
                      </a:r>
                      <a:endParaRPr lang="ar-SA" sz="2000" b="1" i="0" u="none" strike="noStrike" dirty="0">
                        <a:solidFill>
                          <a:schemeClr val="bg1"/>
                        </a:solidFill>
                        <a:effectLst/>
                        <a:latin typeface="Times New Roman" charset="0"/>
                        <a:ea typeface="Times New Roman" charset="0"/>
                        <a:cs typeface="Times New Roman" charset="0"/>
                      </a:endParaRPr>
                    </a:p>
                  </a:txBody>
                  <a:tcPr marL="4763" marR="4763" marT="4763" marB="0" anchor="ctr"/>
                </a:tc>
                <a:tc>
                  <a:txBody>
                    <a:bodyPr/>
                    <a:lstStyle/>
                    <a:p>
                      <a:pPr algn="ctr" rtl="1" fontAlgn="b"/>
                      <a:r>
                        <a:rPr lang="ar-SA" sz="2000" b="1" i="0" u="none" strike="noStrike" dirty="0">
                          <a:solidFill>
                            <a:schemeClr val="bg1"/>
                          </a:solidFill>
                          <a:effectLst/>
                          <a:latin typeface="Times New Roman" charset="0"/>
                          <a:ea typeface="Times New Roman" charset="0"/>
                          <a:cs typeface="Times New Roman" charset="0"/>
                        </a:rPr>
                        <a:t>اسعل</a:t>
                      </a:r>
                    </a:p>
                  </a:txBody>
                  <a:tcPr marL="4763" marR="4763" marT="4763" marB="0" anchor="ctr"/>
                </a:tc>
                <a:tc>
                  <a:txBody>
                    <a:bodyPr/>
                    <a:lstStyle/>
                    <a:p>
                      <a:pPr algn="ctr" rtl="1" fontAlgn="b"/>
                      <a:r>
                        <a:rPr lang="ar-SA" sz="2000" b="1" i="0" u="none" strike="noStrike" dirty="0">
                          <a:solidFill>
                            <a:schemeClr val="bg1"/>
                          </a:solidFill>
                          <a:effectLst/>
                          <a:latin typeface="Times New Roman" charset="0"/>
                          <a:ea typeface="Times New Roman" charset="0"/>
                          <a:cs typeface="Times New Roman" charset="0"/>
                        </a:rPr>
                        <a:t>استجابتك</a:t>
                      </a:r>
                    </a:p>
                  </a:txBody>
                  <a:tcPr marL="4763" marR="4763" marT="4763" marB="0" anchor="ctr"/>
                </a:tc>
                <a:tc>
                  <a:txBody>
                    <a:bodyPr/>
                    <a:lstStyle/>
                    <a:p>
                      <a:pPr algn="ctr" rtl="1" fontAlgn="b"/>
                      <a:r>
                        <a:rPr lang="ar-SA" sz="2000" b="1" i="0" u="none" strike="noStrike" dirty="0">
                          <a:solidFill>
                            <a:schemeClr val="bg1"/>
                          </a:solidFill>
                          <a:effectLst/>
                          <a:latin typeface="Times New Roman" charset="0"/>
                          <a:ea typeface="Times New Roman" charset="0"/>
                          <a:cs typeface="Times New Roman" charset="0"/>
                        </a:rPr>
                        <a:t>اعلاما</a:t>
                      </a:r>
                    </a:p>
                  </a:txBody>
                  <a:tcPr marL="4763" marR="4763" marT="4763" marB="0" anchor="ctr"/>
                </a:tc>
                <a:tc>
                  <a:txBody>
                    <a:bodyPr/>
                    <a:lstStyle/>
                    <a:p>
                      <a:pPr algn="ctr" rtl="1" fontAlgn="b"/>
                      <a:r>
                        <a:rPr lang="ar-SA" sz="2000" b="1" i="0" u="none" strike="noStrike" dirty="0">
                          <a:solidFill>
                            <a:schemeClr val="bg1"/>
                          </a:solidFill>
                          <a:effectLst/>
                          <a:latin typeface="Times New Roman" charset="0"/>
                          <a:ea typeface="Times New Roman" charset="0"/>
                          <a:cs typeface="Times New Roman" charset="0"/>
                        </a:rPr>
                        <a:t>الاذونات</a:t>
                      </a:r>
                    </a:p>
                  </a:txBody>
                  <a:tcPr marL="4763" marR="4763" marT="4763" marB="0" anchor="ctr"/>
                </a:tc>
                <a:extLst>
                  <a:ext uri="{0D108BD9-81ED-4DB2-BD59-A6C34878D82A}">
                    <a16:rowId xmlns:a16="http://schemas.microsoft.com/office/drawing/2014/main" val="10000"/>
                  </a:ext>
                </a:extLst>
              </a:tr>
              <a:tr h="328168">
                <a:tc>
                  <a:txBody>
                    <a:bodyPr/>
                    <a:lstStyle/>
                    <a:p>
                      <a:pPr algn="ctr" fontAlgn="b"/>
                      <a:r>
                        <a:rPr lang="en-US" sz="2000" b="0" i="0" u="none" strike="noStrike" dirty="0">
                          <a:solidFill>
                            <a:srgbClr val="000000"/>
                          </a:solidFill>
                          <a:effectLst/>
                          <a:latin typeface="+mn-lt"/>
                        </a:rPr>
                        <a:t>alumina</a:t>
                      </a:r>
                    </a:p>
                  </a:txBody>
                  <a:tcPr marL="4763" marR="4763" marT="4763" marB="0" anchor="ctr"/>
                </a:tc>
                <a:tc>
                  <a:txBody>
                    <a:bodyPr/>
                    <a:lstStyle/>
                    <a:p>
                      <a:pPr algn="ctr" fontAlgn="b"/>
                      <a:r>
                        <a:rPr lang="en-US" sz="2000" b="0" i="0" u="none" strike="noStrike" dirty="0">
                          <a:solidFill>
                            <a:srgbClr val="000000"/>
                          </a:solidFill>
                          <a:effectLst/>
                          <a:latin typeface="+mn-lt"/>
                        </a:rPr>
                        <a:t>burping</a:t>
                      </a:r>
                    </a:p>
                  </a:txBody>
                  <a:tcPr marL="4763" marR="4763" marT="4763" marB="0" anchor="ctr"/>
                </a:tc>
                <a:tc>
                  <a:txBody>
                    <a:bodyPr/>
                    <a:lstStyle/>
                    <a:p>
                      <a:pPr algn="ctr" fontAlgn="b"/>
                      <a:r>
                        <a:rPr lang="en-US" sz="2000" b="0" i="0" u="none" strike="noStrike" dirty="0">
                          <a:solidFill>
                            <a:srgbClr val="000000"/>
                          </a:solidFill>
                          <a:effectLst/>
                          <a:latin typeface="+mn-lt"/>
                        </a:rPr>
                        <a:t>alertness</a:t>
                      </a:r>
                    </a:p>
                  </a:txBody>
                  <a:tcPr marL="4763" marR="4763" marT="4763" marB="0" anchor="ctr"/>
                </a:tc>
                <a:tc>
                  <a:txBody>
                    <a:bodyPr/>
                    <a:lstStyle/>
                    <a:p>
                      <a:pPr algn="ctr" fontAlgn="b"/>
                      <a:r>
                        <a:rPr lang="en-US" sz="2000" b="1" i="0" u="none" strike="noStrike" dirty="0">
                          <a:solidFill>
                            <a:srgbClr val="000000"/>
                          </a:solidFill>
                          <a:effectLst/>
                          <a:latin typeface="+mn-lt"/>
                        </a:rPr>
                        <a:t>banners</a:t>
                      </a:r>
                    </a:p>
                  </a:txBody>
                  <a:tcPr marL="4763" marR="4763" marT="4763" marB="0" anchor="ctr"/>
                </a:tc>
                <a:tc>
                  <a:txBody>
                    <a:bodyPr/>
                    <a:lstStyle/>
                    <a:p>
                      <a:pPr algn="ctr" fontAlgn="b"/>
                      <a:r>
                        <a:rPr lang="en-US" sz="2000" b="1" i="0" u="none" strike="noStrike" dirty="0">
                          <a:solidFill>
                            <a:srgbClr val="000000"/>
                          </a:solidFill>
                          <a:effectLst/>
                          <a:latin typeface="+mn-lt"/>
                        </a:rPr>
                        <a:t>approvals</a:t>
                      </a:r>
                    </a:p>
                  </a:txBody>
                  <a:tcPr marL="4763" marR="4763" marT="4763" marB="0" anchor="ctr"/>
                </a:tc>
                <a:extLst>
                  <a:ext uri="{0D108BD9-81ED-4DB2-BD59-A6C34878D82A}">
                    <a16:rowId xmlns:a16="http://schemas.microsoft.com/office/drawing/2014/main" val="10001"/>
                  </a:ext>
                </a:extLst>
              </a:tr>
              <a:tr h="407684">
                <a:tc>
                  <a:txBody>
                    <a:bodyPr/>
                    <a:lstStyle/>
                    <a:p>
                      <a:pPr algn="ctr" fontAlgn="b"/>
                      <a:r>
                        <a:rPr lang="en-US" sz="2000" b="1" i="0" u="none" strike="noStrike" dirty="0" err="1">
                          <a:solidFill>
                            <a:srgbClr val="000000"/>
                          </a:solidFill>
                          <a:effectLst/>
                          <a:latin typeface="+mn-lt"/>
                        </a:rPr>
                        <a:t>aluminium</a:t>
                      </a:r>
                      <a:endParaRPr lang="en-US" sz="2000" b="1" i="0" u="none" strike="noStrike" dirty="0">
                        <a:solidFill>
                          <a:srgbClr val="000000"/>
                        </a:solidFill>
                        <a:effectLst/>
                        <a:latin typeface="+mn-lt"/>
                      </a:endParaRPr>
                    </a:p>
                  </a:txBody>
                  <a:tcPr marL="4763" marR="4763" marT="4763" marB="0" anchor="ctr"/>
                </a:tc>
                <a:tc>
                  <a:txBody>
                    <a:bodyPr/>
                    <a:lstStyle/>
                    <a:p>
                      <a:pPr algn="ctr" fontAlgn="b"/>
                      <a:r>
                        <a:rPr lang="en-US" sz="2000" b="1" i="0" u="none" strike="noStrike" dirty="0">
                          <a:solidFill>
                            <a:srgbClr val="000000"/>
                          </a:solidFill>
                          <a:effectLst/>
                          <a:latin typeface="+mn-lt"/>
                        </a:rPr>
                        <a:t>coughs</a:t>
                      </a:r>
                    </a:p>
                  </a:txBody>
                  <a:tcPr marL="4763" marR="4763" marT="4763" marB="0" anchor="ctr"/>
                </a:tc>
                <a:tc>
                  <a:txBody>
                    <a:bodyPr/>
                    <a:lstStyle/>
                    <a:p>
                      <a:pPr algn="ctr" fontAlgn="b"/>
                      <a:r>
                        <a:rPr lang="en-US" sz="2000" b="0" i="0" u="none" strike="noStrike">
                          <a:solidFill>
                            <a:srgbClr val="000000"/>
                          </a:solidFill>
                          <a:effectLst/>
                          <a:latin typeface="+mn-lt"/>
                        </a:rPr>
                        <a:t>attentiveness</a:t>
                      </a:r>
                    </a:p>
                  </a:txBody>
                  <a:tcPr marL="4763" marR="4763" marT="4763" marB="0" anchor="ctr"/>
                </a:tc>
                <a:tc>
                  <a:txBody>
                    <a:bodyPr/>
                    <a:lstStyle/>
                    <a:p>
                      <a:pPr algn="ctr" fontAlgn="b"/>
                      <a:r>
                        <a:rPr lang="en-US" sz="2000" b="1" i="0" u="none" strike="noStrike" dirty="0">
                          <a:solidFill>
                            <a:srgbClr val="000000"/>
                          </a:solidFill>
                          <a:effectLst/>
                          <a:latin typeface="+mn-lt"/>
                        </a:rPr>
                        <a:t>flag</a:t>
                      </a:r>
                    </a:p>
                  </a:txBody>
                  <a:tcPr marL="4763" marR="4763" marT="4763" marB="0" anchor="ctr"/>
                </a:tc>
                <a:tc>
                  <a:txBody>
                    <a:bodyPr/>
                    <a:lstStyle/>
                    <a:p>
                      <a:pPr algn="ctr" fontAlgn="b"/>
                      <a:r>
                        <a:rPr lang="en-US" sz="2000" b="1" i="0" u="none" strike="noStrike">
                          <a:solidFill>
                            <a:srgbClr val="000000"/>
                          </a:solidFill>
                          <a:effectLst/>
                          <a:latin typeface="+mn-lt"/>
                        </a:rPr>
                        <a:t>authorisations</a:t>
                      </a:r>
                    </a:p>
                  </a:txBody>
                  <a:tcPr marL="4763" marR="4763" marT="4763" marB="0" anchor="ctr"/>
                </a:tc>
                <a:extLst>
                  <a:ext uri="{0D108BD9-81ED-4DB2-BD59-A6C34878D82A}">
                    <a16:rowId xmlns:a16="http://schemas.microsoft.com/office/drawing/2014/main" val="10002"/>
                  </a:ext>
                </a:extLst>
              </a:tr>
              <a:tr h="279400">
                <a:tc>
                  <a:txBody>
                    <a:bodyPr/>
                    <a:lstStyle/>
                    <a:p>
                      <a:pPr algn="ctr" fontAlgn="b"/>
                      <a:r>
                        <a:rPr lang="en-US" sz="2000" b="1" i="0" u="none" strike="noStrike" dirty="0">
                          <a:solidFill>
                            <a:srgbClr val="000000"/>
                          </a:solidFill>
                          <a:effectLst/>
                          <a:latin typeface="+mn-lt"/>
                        </a:rPr>
                        <a:t>aluminum</a:t>
                      </a:r>
                    </a:p>
                  </a:txBody>
                  <a:tcPr marL="4763" marR="4763" marT="4763" marB="0" anchor="ctr"/>
                </a:tc>
                <a:tc>
                  <a:txBody>
                    <a:bodyPr/>
                    <a:lstStyle/>
                    <a:p>
                      <a:pPr algn="ctr" fontAlgn="b"/>
                      <a:r>
                        <a:rPr lang="en-US" sz="2000" b="0" i="0" u="none" strike="noStrike">
                          <a:solidFill>
                            <a:srgbClr val="000000"/>
                          </a:solidFill>
                          <a:effectLst/>
                          <a:latin typeface="+mn-lt"/>
                        </a:rPr>
                        <a:t>farts</a:t>
                      </a:r>
                    </a:p>
                  </a:txBody>
                  <a:tcPr marL="4763" marR="4763" marT="4763" marB="0" anchor="ctr"/>
                </a:tc>
                <a:tc>
                  <a:txBody>
                    <a:bodyPr/>
                    <a:lstStyle/>
                    <a:p>
                      <a:pPr algn="ctr" fontAlgn="b"/>
                      <a:r>
                        <a:rPr lang="en-US" sz="2000" b="0" i="0" u="none" strike="noStrike">
                          <a:solidFill>
                            <a:srgbClr val="000000"/>
                          </a:solidFill>
                          <a:effectLst/>
                          <a:latin typeface="+mn-lt"/>
                        </a:rPr>
                        <a:t>audibly</a:t>
                      </a:r>
                    </a:p>
                  </a:txBody>
                  <a:tcPr marL="4763" marR="4763" marT="4763" marB="0" anchor="ctr"/>
                </a:tc>
                <a:tc>
                  <a:txBody>
                    <a:bodyPr/>
                    <a:lstStyle/>
                    <a:p>
                      <a:pPr algn="ctr" fontAlgn="b"/>
                      <a:r>
                        <a:rPr lang="en-US" sz="2000" b="0" i="0" u="none" strike="noStrike" dirty="0">
                          <a:solidFill>
                            <a:srgbClr val="000000"/>
                          </a:solidFill>
                          <a:effectLst/>
                          <a:latin typeface="+mn-lt"/>
                        </a:rPr>
                        <a:t>flagpoles</a:t>
                      </a:r>
                    </a:p>
                  </a:txBody>
                  <a:tcPr marL="4763" marR="4763" marT="4763" marB="0" anchor="ctr"/>
                </a:tc>
                <a:tc>
                  <a:txBody>
                    <a:bodyPr/>
                    <a:lstStyle/>
                    <a:p>
                      <a:pPr algn="ctr" fontAlgn="b"/>
                      <a:r>
                        <a:rPr lang="en-US" sz="2000" b="1" i="0" u="none" strike="noStrike" dirty="0">
                          <a:solidFill>
                            <a:srgbClr val="000000"/>
                          </a:solidFill>
                          <a:effectLst/>
                          <a:latin typeface="+mn-lt"/>
                        </a:rPr>
                        <a:t>authorization</a:t>
                      </a:r>
                    </a:p>
                  </a:txBody>
                  <a:tcPr marL="4763" marR="4763" marT="4763" marB="0" anchor="ctr"/>
                </a:tc>
                <a:extLst>
                  <a:ext uri="{0D108BD9-81ED-4DB2-BD59-A6C34878D82A}">
                    <a16:rowId xmlns:a16="http://schemas.microsoft.com/office/drawing/2014/main" val="10003"/>
                  </a:ext>
                </a:extLst>
              </a:tr>
              <a:tr h="444189">
                <a:tc>
                  <a:txBody>
                    <a:bodyPr/>
                    <a:lstStyle/>
                    <a:p>
                      <a:pPr algn="ctr" fontAlgn="b"/>
                      <a:r>
                        <a:rPr lang="en-US" sz="2000" b="0" i="0" u="none" strike="noStrike" dirty="0">
                          <a:solidFill>
                            <a:srgbClr val="000000"/>
                          </a:solidFill>
                          <a:effectLst/>
                          <a:latin typeface="+mn-lt"/>
                        </a:rPr>
                        <a:t>cement</a:t>
                      </a:r>
                    </a:p>
                  </a:txBody>
                  <a:tcPr marL="4763" marR="4763" marT="4763" marB="0" anchor="ctr"/>
                </a:tc>
                <a:tc>
                  <a:txBody>
                    <a:bodyPr/>
                    <a:lstStyle/>
                    <a:p>
                      <a:pPr algn="ctr" fontAlgn="b"/>
                      <a:r>
                        <a:rPr lang="en-US" sz="2000" b="0" i="0" u="none" strike="noStrike" dirty="0">
                          <a:solidFill>
                            <a:srgbClr val="000000"/>
                          </a:solidFill>
                          <a:effectLst/>
                          <a:latin typeface="+mn-lt"/>
                        </a:rPr>
                        <a:t>louder</a:t>
                      </a:r>
                    </a:p>
                  </a:txBody>
                  <a:tcPr marL="4763" marR="4763" marT="4763" marB="0" anchor="ctr"/>
                </a:tc>
                <a:tc>
                  <a:txBody>
                    <a:bodyPr/>
                    <a:lstStyle/>
                    <a:p>
                      <a:pPr algn="ctr" fontAlgn="b"/>
                      <a:r>
                        <a:rPr lang="en-US" sz="2000" b="0" i="0" u="none" strike="noStrike">
                          <a:solidFill>
                            <a:srgbClr val="000000"/>
                          </a:solidFill>
                          <a:effectLst/>
                          <a:latin typeface="+mn-lt"/>
                        </a:rPr>
                        <a:t>prompt</a:t>
                      </a:r>
                    </a:p>
                  </a:txBody>
                  <a:tcPr marL="4763" marR="4763" marT="4763" marB="0" anchor="ctr"/>
                </a:tc>
                <a:tc>
                  <a:txBody>
                    <a:bodyPr/>
                    <a:lstStyle/>
                    <a:p>
                      <a:pPr algn="ctr" fontAlgn="b"/>
                      <a:r>
                        <a:rPr lang="en-US" sz="2000" b="1" i="0" u="none" strike="noStrike" dirty="0">
                          <a:solidFill>
                            <a:srgbClr val="000000"/>
                          </a:solidFill>
                          <a:effectLst/>
                          <a:latin typeface="+mn-lt"/>
                        </a:rPr>
                        <a:t>flags</a:t>
                      </a:r>
                    </a:p>
                  </a:txBody>
                  <a:tcPr marL="4763" marR="4763" marT="4763" marB="0" anchor="ctr"/>
                </a:tc>
                <a:tc>
                  <a:txBody>
                    <a:bodyPr/>
                    <a:lstStyle/>
                    <a:p>
                      <a:pPr algn="ctr" fontAlgn="b"/>
                      <a:r>
                        <a:rPr lang="en-US" sz="2000" b="1" i="0" u="none" strike="noStrike" dirty="0">
                          <a:solidFill>
                            <a:srgbClr val="000000"/>
                          </a:solidFill>
                          <a:effectLst/>
                          <a:latin typeface="+mn-lt"/>
                        </a:rPr>
                        <a:t>authorizations</a:t>
                      </a:r>
                    </a:p>
                  </a:txBody>
                  <a:tcPr marL="4763" marR="4763" marT="4763" marB="0" anchor="ctr"/>
                </a:tc>
                <a:extLst>
                  <a:ext uri="{0D108BD9-81ED-4DB2-BD59-A6C34878D82A}">
                    <a16:rowId xmlns:a16="http://schemas.microsoft.com/office/drawing/2014/main" val="10004"/>
                  </a:ext>
                </a:extLst>
              </a:tr>
              <a:tr h="328168">
                <a:tc>
                  <a:txBody>
                    <a:bodyPr/>
                    <a:lstStyle/>
                    <a:p>
                      <a:pPr algn="ctr" fontAlgn="b"/>
                      <a:r>
                        <a:rPr lang="en-US" sz="2000" b="0" i="0" u="none" strike="noStrike">
                          <a:solidFill>
                            <a:srgbClr val="000000"/>
                          </a:solidFill>
                          <a:effectLst/>
                          <a:latin typeface="+mn-lt"/>
                        </a:rPr>
                        <a:t>ferrous</a:t>
                      </a:r>
                    </a:p>
                  </a:txBody>
                  <a:tcPr marL="4763" marR="4763" marT="4763" marB="0" anchor="ctr"/>
                </a:tc>
                <a:tc>
                  <a:txBody>
                    <a:bodyPr/>
                    <a:lstStyle/>
                    <a:p>
                      <a:pPr algn="ctr" fontAlgn="b"/>
                      <a:r>
                        <a:rPr lang="en-US" sz="2000" b="0" i="0" u="none" strike="noStrike">
                          <a:solidFill>
                            <a:srgbClr val="000000"/>
                          </a:solidFill>
                          <a:effectLst/>
                          <a:latin typeface="+mn-lt"/>
                        </a:rPr>
                        <a:t>panting</a:t>
                      </a:r>
                    </a:p>
                  </a:txBody>
                  <a:tcPr marL="4763" marR="4763" marT="4763" marB="0" anchor="ctr"/>
                </a:tc>
                <a:tc>
                  <a:txBody>
                    <a:bodyPr/>
                    <a:lstStyle/>
                    <a:p>
                      <a:pPr algn="ctr" fontAlgn="b"/>
                      <a:r>
                        <a:rPr lang="en-US" sz="2000" b="1" i="0" u="none" strike="noStrike" dirty="0">
                          <a:solidFill>
                            <a:srgbClr val="000000"/>
                          </a:solidFill>
                          <a:effectLst/>
                          <a:latin typeface="+mn-lt"/>
                        </a:rPr>
                        <a:t>respond</a:t>
                      </a:r>
                    </a:p>
                  </a:txBody>
                  <a:tcPr marL="4763" marR="4763" marT="4763" marB="0" anchor="ctr"/>
                </a:tc>
                <a:tc>
                  <a:txBody>
                    <a:bodyPr/>
                    <a:lstStyle/>
                    <a:p>
                      <a:pPr algn="ctr" fontAlgn="b"/>
                      <a:r>
                        <a:rPr lang="en-US" sz="2000" b="0" i="0" u="none" strike="noStrike" dirty="0">
                          <a:solidFill>
                            <a:srgbClr val="000000"/>
                          </a:solidFill>
                          <a:effectLst/>
                          <a:latin typeface="+mn-lt"/>
                        </a:rPr>
                        <a:t>“have</a:t>
                      </a:r>
                    </a:p>
                  </a:txBody>
                  <a:tcPr marL="4763" marR="4763" marT="4763" marB="0" anchor="ctr"/>
                </a:tc>
                <a:tc>
                  <a:txBody>
                    <a:bodyPr/>
                    <a:lstStyle/>
                    <a:p>
                      <a:pPr algn="ctr" fontAlgn="b"/>
                      <a:r>
                        <a:rPr lang="en-US" sz="2000" b="0" i="0" u="none" strike="noStrike">
                          <a:solidFill>
                            <a:srgbClr val="000000"/>
                          </a:solidFill>
                          <a:effectLst/>
                          <a:latin typeface="+mn-lt"/>
                        </a:rPr>
                        <a:t>contracts</a:t>
                      </a:r>
                    </a:p>
                  </a:txBody>
                  <a:tcPr marL="4763" marR="4763" marT="4763" marB="0" anchor="ctr"/>
                </a:tc>
                <a:extLst>
                  <a:ext uri="{0D108BD9-81ED-4DB2-BD59-A6C34878D82A}">
                    <a16:rowId xmlns:a16="http://schemas.microsoft.com/office/drawing/2014/main" val="10005"/>
                  </a:ext>
                </a:extLst>
              </a:tr>
              <a:tr h="328168">
                <a:tc>
                  <a:txBody>
                    <a:bodyPr/>
                    <a:lstStyle/>
                    <a:p>
                      <a:pPr algn="ctr" fontAlgn="b"/>
                      <a:r>
                        <a:rPr lang="en-US" sz="2000" b="0" i="0" u="none" strike="noStrike">
                          <a:solidFill>
                            <a:srgbClr val="000000"/>
                          </a:solidFill>
                          <a:effectLst/>
                          <a:latin typeface="+mn-lt"/>
                        </a:rPr>
                        <a:t>magnesium</a:t>
                      </a:r>
                    </a:p>
                  </a:txBody>
                  <a:tcPr marL="4763" marR="4763" marT="4763" marB="0" anchor="ctr"/>
                </a:tc>
                <a:tc>
                  <a:txBody>
                    <a:bodyPr/>
                    <a:lstStyle/>
                    <a:p>
                      <a:pPr algn="ctr" fontAlgn="b"/>
                      <a:r>
                        <a:rPr lang="en-US" sz="2000" b="0" i="0" u="none" strike="noStrike">
                          <a:solidFill>
                            <a:srgbClr val="000000"/>
                          </a:solidFill>
                          <a:effectLst/>
                          <a:latin typeface="+mn-lt"/>
                        </a:rPr>
                        <a:t>sneeze</a:t>
                      </a:r>
                    </a:p>
                  </a:txBody>
                  <a:tcPr marL="4763" marR="4763" marT="4763" marB="0" anchor="ctr"/>
                </a:tc>
                <a:tc>
                  <a:txBody>
                    <a:bodyPr/>
                    <a:lstStyle/>
                    <a:p>
                      <a:pPr algn="ctr" fontAlgn="b"/>
                      <a:r>
                        <a:rPr lang="en-US" sz="2000" b="1" i="0" u="none" strike="noStrike" dirty="0">
                          <a:solidFill>
                            <a:srgbClr val="000000"/>
                          </a:solidFill>
                          <a:effectLst/>
                          <a:latin typeface="+mn-lt"/>
                        </a:rPr>
                        <a:t>responding</a:t>
                      </a:r>
                    </a:p>
                  </a:txBody>
                  <a:tcPr marL="4763" marR="4763" marT="4763" marB="0" anchor="ctr"/>
                </a:tc>
                <a:tc>
                  <a:txBody>
                    <a:bodyPr/>
                    <a:lstStyle/>
                    <a:p>
                      <a:pPr algn="ctr" fontAlgn="b"/>
                      <a:r>
                        <a:rPr lang="en-US" sz="2000" b="0" i="0" u="none" strike="noStrike">
                          <a:solidFill>
                            <a:srgbClr val="000000"/>
                          </a:solidFill>
                          <a:effectLst/>
                          <a:latin typeface="+mn-lt"/>
                        </a:rPr>
                        <a:t>mottoes</a:t>
                      </a:r>
                    </a:p>
                  </a:txBody>
                  <a:tcPr marL="4763" marR="4763" marT="4763" marB="0" anchor="ctr"/>
                </a:tc>
                <a:tc>
                  <a:txBody>
                    <a:bodyPr/>
                    <a:lstStyle/>
                    <a:p>
                      <a:pPr algn="ctr" fontAlgn="b"/>
                      <a:r>
                        <a:rPr lang="en-US" sz="2000" b="0" i="0" u="none" strike="noStrike">
                          <a:solidFill>
                            <a:srgbClr val="000000"/>
                          </a:solidFill>
                          <a:effectLst/>
                          <a:latin typeface="+mn-lt"/>
                        </a:rPr>
                        <a:t>copyrights</a:t>
                      </a:r>
                    </a:p>
                  </a:txBody>
                  <a:tcPr marL="4763" marR="4763" marT="4763" marB="0" anchor="ctr"/>
                </a:tc>
                <a:extLst>
                  <a:ext uri="{0D108BD9-81ED-4DB2-BD59-A6C34878D82A}">
                    <a16:rowId xmlns:a16="http://schemas.microsoft.com/office/drawing/2014/main" val="10006"/>
                  </a:ext>
                </a:extLst>
              </a:tr>
              <a:tr h="328168">
                <a:tc>
                  <a:txBody>
                    <a:bodyPr/>
                    <a:lstStyle/>
                    <a:p>
                      <a:pPr algn="ctr" fontAlgn="b"/>
                      <a:r>
                        <a:rPr lang="en-US" sz="2000" b="0" i="0" u="none" strike="noStrike">
                          <a:solidFill>
                            <a:srgbClr val="000000"/>
                          </a:solidFill>
                          <a:effectLst/>
                          <a:latin typeface="+mn-lt"/>
                        </a:rPr>
                        <a:t>oxide</a:t>
                      </a:r>
                    </a:p>
                  </a:txBody>
                  <a:tcPr marL="4763" marR="4763" marT="4763" marB="0" anchor="ctr"/>
                </a:tc>
                <a:tc>
                  <a:txBody>
                    <a:bodyPr/>
                    <a:lstStyle/>
                    <a:p>
                      <a:pPr algn="ctr" fontAlgn="b"/>
                      <a:r>
                        <a:rPr lang="en-US" sz="2000" b="0" i="0" u="none" strike="noStrike">
                          <a:solidFill>
                            <a:srgbClr val="000000"/>
                          </a:solidFill>
                          <a:effectLst/>
                          <a:latin typeface="+mn-lt"/>
                        </a:rPr>
                        <a:t>sneezing</a:t>
                      </a:r>
                    </a:p>
                  </a:txBody>
                  <a:tcPr marL="4763" marR="4763" marT="4763" marB="0" anchor="ctr"/>
                </a:tc>
                <a:tc>
                  <a:txBody>
                    <a:bodyPr/>
                    <a:lstStyle/>
                    <a:p>
                      <a:pPr algn="ctr" fontAlgn="b"/>
                      <a:r>
                        <a:rPr lang="en-US" sz="2000" b="1" i="0" u="none" strike="noStrike" dirty="0">
                          <a:solidFill>
                            <a:srgbClr val="000000"/>
                          </a:solidFill>
                          <a:effectLst/>
                          <a:latin typeface="+mn-lt"/>
                        </a:rPr>
                        <a:t>response</a:t>
                      </a:r>
                    </a:p>
                  </a:txBody>
                  <a:tcPr marL="4763" marR="4763" marT="4763" marB="0" anchor="ctr"/>
                </a:tc>
                <a:tc>
                  <a:txBody>
                    <a:bodyPr/>
                    <a:lstStyle/>
                    <a:p>
                      <a:pPr algn="ctr" fontAlgn="b"/>
                      <a:r>
                        <a:rPr lang="en-US" sz="2000" b="0" i="0" u="none" strike="noStrike" dirty="0">
                          <a:solidFill>
                            <a:srgbClr val="000000"/>
                          </a:solidFill>
                          <a:effectLst/>
                          <a:latin typeface="+mn-lt"/>
                        </a:rPr>
                        <a:t>proudly</a:t>
                      </a:r>
                    </a:p>
                  </a:txBody>
                  <a:tcPr marL="4763" marR="4763" marT="4763" marB="0" anchor="ctr"/>
                </a:tc>
                <a:tc>
                  <a:txBody>
                    <a:bodyPr/>
                    <a:lstStyle/>
                    <a:p>
                      <a:pPr algn="ctr" fontAlgn="b"/>
                      <a:r>
                        <a:rPr lang="en-US" sz="2000" b="0" i="0" u="none" strike="noStrike">
                          <a:solidFill>
                            <a:srgbClr val="000000"/>
                          </a:solidFill>
                          <a:effectLst/>
                          <a:latin typeface="+mn-lt"/>
                        </a:rPr>
                        <a:t>exemptions</a:t>
                      </a:r>
                    </a:p>
                  </a:txBody>
                  <a:tcPr marL="4763" marR="4763" marT="4763" marB="0" anchor="ctr"/>
                </a:tc>
                <a:extLst>
                  <a:ext uri="{0D108BD9-81ED-4DB2-BD59-A6C34878D82A}">
                    <a16:rowId xmlns:a16="http://schemas.microsoft.com/office/drawing/2014/main" val="10007"/>
                  </a:ext>
                </a:extLst>
              </a:tr>
              <a:tr h="484244">
                <a:tc>
                  <a:txBody>
                    <a:bodyPr/>
                    <a:lstStyle/>
                    <a:p>
                      <a:pPr algn="ctr" fontAlgn="b"/>
                      <a:r>
                        <a:rPr lang="en-US" sz="2000" b="0" i="0" u="none" strike="noStrike">
                          <a:solidFill>
                            <a:srgbClr val="000000"/>
                          </a:solidFill>
                          <a:effectLst/>
                          <a:latin typeface="+mn-lt"/>
                        </a:rPr>
                        <a:t>plastics</a:t>
                      </a:r>
                    </a:p>
                  </a:txBody>
                  <a:tcPr marL="4763" marR="4763" marT="4763" marB="0" anchor="ctr"/>
                </a:tc>
                <a:tc>
                  <a:txBody>
                    <a:bodyPr/>
                    <a:lstStyle/>
                    <a:p>
                      <a:pPr algn="ctr" fontAlgn="b"/>
                      <a:r>
                        <a:rPr lang="en-US" sz="2000" b="0" i="0" u="none" strike="noStrike">
                          <a:solidFill>
                            <a:srgbClr val="000000"/>
                          </a:solidFill>
                          <a:effectLst/>
                          <a:latin typeface="+mn-lt"/>
                        </a:rPr>
                        <a:t>squeals</a:t>
                      </a:r>
                    </a:p>
                  </a:txBody>
                  <a:tcPr marL="4763" marR="4763" marT="4763" marB="0" anchor="ctr"/>
                </a:tc>
                <a:tc>
                  <a:txBody>
                    <a:bodyPr/>
                    <a:lstStyle/>
                    <a:p>
                      <a:pPr algn="ctr" fontAlgn="b"/>
                      <a:r>
                        <a:rPr lang="en-US" sz="2000" b="1" i="0" u="none" strike="noStrike" dirty="0">
                          <a:solidFill>
                            <a:srgbClr val="000000"/>
                          </a:solidFill>
                          <a:effectLst/>
                          <a:latin typeface="+mn-lt"/>
                        </a:rPr>
                        <a:t>responsiveness</a:t>
                      </a:r>
                    </a:p>
                  </a:txBody>
                  <a:tcPr marL="4763" marR="4763" marT="4763" marB="0" anchor="ctr"/>
                </a:tc>
                <a:tc>
                  <a:txBody>
                    <a:bodyPr/>
                    <a:lstStyle/>
                    <a:p>
                      <a:pPr algn="ctr" fontAlgn="b"/>
                      <a:r>
                        <a:rPr lang="en-US" sz="2000" b="0" i="0" u="none" strike="noStrike">
                          <a:solidFill>
                            <a:srgbClr val="000000"/>
                          </a:solidFill>
                          <a:effectLst/>
                          <a:latin typeface="+mn-lt"/>
                        </a:rPr>
                        <a:t>salute</a:t>
                      </a:r>
                    </a:p>
                  </a:txBody>
                  <a:tcPr marL="4763" marR="4763" marT="4763" marB="0" anchor="ctr"/>
                </a:tc>
                <a:tc>
                  <a:txBody>
                    <a:bodyPr/>
                    <a:lstStyle/>
                    <a:p>
                      <a:pPr algn="ctr" fontAlgn="b"/>
                      <a:r>
                        <a:rPr lang="en-US" sz="2000" b="1" i="0" u="none" strike="noStrike" dirty="0" err="1">
                          <a:solidFill>
                            <a:srgbClr val="000000"/>
                          </a:solidFill>
                          <a:effectLst/>
                          <a:latin typeface="+mn-lt"/>
                        </a:rPr>
                        <a:t>licences</a:t>
                      </a:r>
                      <a:endParaRPr lang="en-US" sz="2000" b="1" i="0" u="none" strike="noStrike" dirty="0">
                        <a:solidFill>
                          <a:srgbClr val="000000"/>
                        </a:solidFill>
                        <a:effectLst/>
                        <a:latin typeface="+mn-lt"/>
                      </a:endParaRPr>
                    </a:p>
                  </a:txBody>
                  <a:tcPr marL="4763" marR="4763" marT="4763" marB="0" anchor="ctr"/>
                </a:tc>
                <a:extLst>
                  <a:ext uri="{0D108BD9-81ED-4DB2-BD59-A6C34878D82A}">
                    <a16:rowId xmlns:a16="http://schemas.microsoft.com/office/drawing/2014/main" val="10008"/>
                  </a:ext>
                </a:extLst>
              </a:tr>
              <a:tr h="328168">
                <a:tc>
                  <a:txBody>
                    <a:bodyPr/>
                    <a:lstStyle/>
                    <a:p>
                      <a:pPr algn="ctr" fontAlgn="b"/>
                      <a:r>
                        <a:rPr lang="en-US" sz="2000" b="0" i="0" u="none" strike="noStrike">
                          <a:solidFill>
                            <a:srgbClr val="000000"/>
                          </a:solidFill>
                          <a:effectLst/>
                          <a:latin typeface="+mn-lt"/>
                        </a:rPr>
                        <a:t>polysilicon</a:t>
                      </a:r>
                    </a:p>
                  </a:txBody>
                  <a:tcPr marL="4763" marR="4763" marT="4763" marB="0" anchor="ctr"/>
                </a:tc>
                <a:tc>
                  <a:txBody>
                    <a:bodyPr/>
                    <a:lstStyle/>
                    <a:p>
                      <a:pPr algn="ctr" fontAlgn="b"/>
                      <a:r>
                        <a:rPr lang="en-US" sz="2000" b="0" i="0" u="none" strike="noStrike" dirty="0">
                          <a:solidFill>
                            <a:srgbClr val="000000"/>
                          </a:solidFill>
                          <a:effectLst/>
                          <a:latin typeface="+mn-lt"/>
                        </a:rPr>
                        <a:t>whine</a:t>
                      </a:r>
                    </a:p>
                  </a:txBody>
                  <a:tcPr marL="4763" marR="4763" marT="4763" marB="0" anchor="ctr"/>
                </a:tc>
                <a:tc>
                  <a:txBody>
                    <a:bodyPr/>
                    <a:lstStyle/>
                    <a:p>
                      <a:pPr algn="ctr" fontAlgn="b"/>
                      <a:r>
                        <a:rPr lang="en-US" sz="2000" b="0" i="0" u="none" strike="noStrike">
                          <a:solidFill>
                            <a:srgbClr val="000000"/>
                          </a:solidFill>
                          <a:effectLst/>
                          <a:latin typeface="+mn-lt"/>
                        </a:rPr>
                        <a:t>sensitivity</a:t>
                      </a:r>
                    </a:p>
                  </a:txBody>
                  <a:tcPr marL="4763" marR="4763" marT="4763" marB="0" anchor="ctr"/>
                </a:tc>
                <a:tc>
                  <a:txBody>
                    <a:bodyPr/>
                    <a:lstStyle/>
                    <a:p>
                      <a:pPr algn="ctr" fontAlgn="b"/>
                      <a:r>
                        <a:rPr lang="en-US" sz="2000" b="0" i="0" u="none" strike="noStrike">
                          <a:solidFill>
                            <a:srgbClr val="000000"/>
                          </a:solidFill>
                          <a:effectLst/>
                          <a:latin typeface="+mn-lt"/>
                        </a:rPr>
                        <a:t>salutes</a:t>
                      </a:r>
                    </a:p>
                  </a:txBody>
                  <a:tcPr marL="4763" marR="4763" marT="4763" marB="0" anchor="ctr"/>
                </a:tc>
                <a:tc>
                  <a:txBody>
                    <a:bodyPr/>
                    <a:lstStyle/>
                    <a:p>
                      <a:pPr algn="ctr" fontAlgn="b"/>
                      <a:r>
                        <a:rPr lang="en-US" sz="2000" b="1" i="0" u="none" strike="noStrike" dirty="0">
                          <a:solidFill>
                            <a:srgbClr val="000000"/>
                          </a:solidFill>
                          <a:effectLst/>
                          <a:latin typeface="+mn-lt"/>
                        </a:rPr>
                        <a:t>licenses </a:t>
                      </a:r>
                    </a:p>
                  </a:txBody>
                  <a:tcPr marL="4763" marR="4763" marT="4763" marB="0" anchor="ctr"/>
                </a:tc>
                <a:extLst>
                  <a:ext uri="{0D108BD9-81ED-4DB2-BD59-A6C34878D82A}">
                    <a16:rowId xmlns:a16="http://schemas.microsoft.com/office/drawing/2014/main" val="10009"/>
                  </a:ext>
                </a:extLst>
              </a:tr>
              <a:tr h="328168">
                <a:tc>
                  <a:txBody>
                    <a:bodyPr/>
                    <a:lstStyle/>
                    <a:p>
                      <a:pPr algn="ctr" fontAlgn="b"/>
                      <a:r>
                        <a:rPr lang="en-US" sz="2000" b="0" i="0" u="none" strike="noStrike" dirty="0">
                          <a:solidFill>
                            <a:srgbClr val="000000"/>
                          </a:solidFill>
                          <a:effectLst/>
                          <a:latin typeface="+mn-lt"/>
                        </a:rPr>
                        <a:t>wallboard</a:t>
                      </a:r>
                    </a:p>
                  </a:txBody>
                  <a:tcPr marL="4763" marR="4763" marT="4763" marB="0" anchor="ctr"/>
                </a:tc>
                <a:tc>
                  <a:txBody>
                    <a:bodyPr/>
                    <a:lstStyle/>
                    <a:p>
                      <a:pPr algn="ctr" fontAlgn="b"/>
                      <a:r>
                        <a:rPr lang="en-US" sz="2000" b="0" i="0" u="none" strike="noStrike" dirty="0">
                          <a:solidFill>
                            <a:srgbClr val="000000"/>
                          </a:solidFill>
                          <a:effectLst/>
                          <a:latin typeface="+mn-lt"/>
                        </a:rPr>
                        <a:t>whining</a:t>
                      </a:r>
                    </a:p>
                  </a:txBody>
                  <a:tcPr marL="4763" marR="4763" marT="4763" marB="0" anchor="ctr"/>
                </a:tc>
                <a:tc>
                  <a:txBody>
                    <a:bodyPr/>
                    <a:lstStyle/>
                    <a:p>
                      <a:pPr algn="ctr" fontAlgn="b"/>
                      <a:r>
                        <a:rPr lang="en-US" sz="2000" b="0" i="0" u="none" strike="noStrike" dirty="0">
                          <a:solidFill>
                            <a:srgbClr val="000000"/>
                          </a:solidFill>
                          <a:effectLst/>
                          <a:latin typeface="+mn-lt"/>
                        </a:rPr>
                        <a:t>urge</a:t>
                      </a:r>
                    </a:p>
                  </a:txBody>
                  <a:tcPr marL="4763" marR="4763" marT="4763" marB="0" anchor="ctr"/>
                </a:tc>
                <a:tc>
                  <a:txBody>
                    <a:bodyPr/>
                    <a:lstStyle/>
                    <a:p>
                      <a:pPr algn="ctr" fontAlgn="b"/>
                      <a:r>
                        <a:rPr lang="en-US" sz="2000" b="0" i="0" u="none" strike="noStrike" dirty="0">
                          <a:solidFill>
                            <a:srgbClr val="000000"/>
                          </a:solidFill>
                          <a:effectLst/>
                          <a:latin typeface="+mn-lt"/>
                        </a:rPr>
                        <a:t>universally</a:t>
                      </a:r>
                    </a:p>
                  </a:txBody>
                  <a:tcPr marL="4763" marR="4763" marT="4763" marB="0" anchor="ctr"/>
                </a:tc>
                <a:tc>
                  <a:txBody>
                    <a:bodyPr/>
                    <a:lstStyle/>
                    <a:p>
                      <a:pPr algn="ctr" fontAlgn="b"/>
                      <a:r>
                        <a:rPr lang="en-US" sz="2000" b="0" i="0" u="none" strike="noStrike" dirty="0">
                          <a:solidFill>
                            <a:srgbClr val="000000"/>
                          </a:solidFill>
                          <a:effectLst/>
                          <a:latin typeface="+mn-lt"/>
                        </a:rPr>
                        <a:t>permissions</a:t>
                      </a:r>
                    </a:p>
                  </a:txBody>
                  <a:tcPr marL="4763" marR="4763" marT="4763" marB="0" anchor="ctr"/>
                </a:tc>
                <a:extLst>
                  <a:ext uri="{0D108BD9-81ED-4DB2-BD59-A6C34878D82A}">
                    <a16:rowId xmlns:a16="http://schemas.microsoft.com/office/drawing/2014/main" val="10010"/>
                  </a:ext>
                </a:extLst>
              </a:tr>
            </a:tbl>
          </a:graphicData>
        </a:graphic>
      </p:graphicFrame>
      <p:sp>
        <p:nvSpPr>
          <p:cNvPr id="10" name="Rectangle 9"/>
          <p:cNvSpPr/>
          <p:nvPr/>
        </p:nvSpPr>
        <p:spPr>
          <a:xfrm>
            <a:off x="366807" y="1322454"/>
            <a:ext cx="8202706" cy="1077218"/>
          </a:xfrm>
          <a:prstGeom prst="rect">
            <a:avLst/>
          </a:prstGeom>
        </p:spPr>
        <p:txBody>
          <a:bodyPr wrap="square">
            <a:spAutoFit/>
          </a:bodyPr>
          <a:lstStyle/>
          <a:p>
            <a:r>
              <a:rPr lang="en-US" sz="3200" dirty="0"/>
              <a:t>Our LORELEI bilingual </a:t>
            </a:r>
            <a:r>
              <a:rPr lang="en-US" sz="3200" dirty="0" err="1"/>
              <a:t>embeddings</a:t>
            </a:r>
            <a:r>
              <a:rPr lang="en-US" sz="3200" dirty="0"/>
              <a:t> algorithms were used to translate out of vocabulary items.</a:t>
            </a:r>
          </a:p>
        </p:txBody>
      </p:sp>
    </p:spTree>
    <p:extLst>
      <p:ext uri="{BB962C8B-B14F-4D97-AF65-F5344CB8AC3E}">
        <p14:creationId xmlns:p14="http://schemas.microsoft.com/office/powerpoint/2010/main" val="556700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Evaluation</a:t>
            </a:r>
          </a:p>
        </p:txBody>
      </p:sp>
      <p:sp>
        <p:nvSpPr>
          <p:cNvPr id="3" name="Text Placeholder 2"/>
          <p:cNvSpPr>
            <a:spLocks noGrp="1"/>
          </p:cNvSpPr>
          <p:nvPr>
            <p:ph type="body" idx="1"/>
          </p:nvPr>
        </p:nvSpPr>
        <p:spPr/>
        <p:txBody>
          <a:bodyPr/>
          <a:lstStyle/>
          <a:p>
            <a:r>
              <a:rPr lang="en-US" dirty="0"/>
              <a:t>We asked linguists to evaluate the quality of top-10 predicted translations for OOV words.  They judged between 1000-5000 translations.</a:t>
            </a:r>
          </a:p>
        </p:txBody>
      </p:sp>
      <p:graphicFrame>
        <p:nvGraphicFramePr>
          <p:cNvPr id="5" name="Table 4"/>
          <p:cNvGraphicFramePr>
            <a:graphicFrameLocks noGrp="1"/>
          </p:cNvGraphicFramePr>
          <p:nvPr/>
        </p:nvGraphicFramePr>
        <p:xfrm>
          <a:off x="2377263" y="3887979"/>
          <a:ext cx="4389474" cy="2238184"/>
        </p:xfrm>
        <a:graphic>
          <a:graphicData uri="http://schemas.openxmlformats.org/drawingml/2006/table">
            <a:tbl>
              <a:tblPr firstRow="1" bandRow="1">
                <a:tableStyleId>{69C7853C-536D-4A76-A0AE-DD22124D55A5}</a:tableStyleId>
              </a:tblPr>
              <a:tblGrid>
                <a:gridCol w="2194737">
                  <a:extLst>
                    <a:ext uri="{9D8B030D-6E8A-4147-A177-3AD203B41FA5}">
                      <a16:colId xmlns:a16="http://schemas.microsoft.com/office/drawing/2014/main" val="20000"/>
                    </a:ext>
                  </a:extLst>
                </a:gridCol>
                <a:gridCol w="2194737">
                  <a:extLst>
                    <a:ext uri="{9D8B030D-6E8A-4147-A177-3AD203B41FA5}">
                      <a16:colId xmlns:a16="http://schemas.microsoft.com/office/drawing/2014/main" val="20001"/>
                    </a:ext>
                  </a:extLst>
                </a:gridCol>
              </a:tblGrid>
              <a:tr h="224058">
                <a:tc>
                  <a:txBody>
                    <a:bodyPr/>
                    <a:lstStyle/>
                    <a:p>
                      <a:pPr algn="ctr"/>
                      <a:r>
                        <a:rPr lang="en-US" sz="2000" dirty="0"/>
                        <a:t>Language</a:t>
                      </a:r>
                    </a:p>
                  </a:txBody>
                  <a:tcPr/>
                </a:tc>
                <a:tc>
                  <a:txBody>
                    <a:bodyPr/>
                    <a:lstStyle/>
                    <a:p>
                      <a:pPr algn="ctr"/>
                      <a:r>
                        <a:rPr lang="en-US" sz="2000" dirty="0"/>
                        <a:t>Top</a:t>
                      </a:r>
                      <a:r>
                        <a:rPr lang="en-US" sz="2000" baseline="0" dirty="0"/>
                        <a:t> 10 accuracy</a:t>
                      </a:r>
                      <a:endParaRPr lang="en-US" sz="2000" dirty="0"/>
                    </a:p>
                  </a:txBody>
                  <a:tcPr/>
                </a:tc>
                <a:extLst>
                  <a:ext uri="{0D108BD9-81ED-4DB2-BD59-A6C34878D82A}">
                    <a16:rowId xmlns:a16="http://schemas.microsoft.com/office/drawing/2014/main" val="10000"/>
                  </a:ext>
                </a:extLst>
              </a:tr>
              <a:tr h="460486">
                <a:tc>
                  <a:txBody>
                    <a:bodyPr/>
                    <a:lstStyle/>
                    <a:p>
                      <a:pPr algn="ctr"/>
                      <a:r>
                        <a:rPr lang="en-US" sz="2000" dirty="0"/>
                        <a:t>Arabic</a:t>
                      </a:r>
                    </a:p>
                  </a:txBody>
                  <a:tcPr/>
                </a:tc>
                <a:tc>
                  <a:txBody>
                    <a:bodyPr/>
                    <a:lstStyle/>
                    <a:p>
                      <a:pPr algn="ctr"/>
                      <a:r>
                        <a:rPr lang="en-US" sz="2000" dirty="0"/>
                        <a:t>55%</a:t>
                      </a:r>
                    </a:p>
                  </a:txBody>
                  <a:tcPr/>
                </a:tc>
                <a:extLst>
                  <a:ext uri="{0D108BD9-81ED-4DB2-BD59-A6C34878D82A}">
                    <a16:rowId xmlns:a16="http://schemas.microsoft.com/office/drawing/2014/main" val="10001"/>
                  </a:ext>
                </a:extLst>
              </a:tr>
              <a:tr h="460486">
                <a:tc>
                  <a:txBody>
                    <a:bodyPr/>
                    <a:lstStyle/>
                    <a:p>
                      <a:pPr algn="ctr"/>
                      <a:r>
                        <a:rPr lang="en-US" sz="2000" dirty="0"/>
                        <a:t>Farsi</a:t>
                      </a:r>
                    </a:p>
                  </a:txBody>
                  <a:tcPr/>
                </a:tc>
                <a:tc>
                  <a:txBody>
                    <a:bodyPr/>
                    <a:lstStyle/>
                    <a:p>
                      <a:pPr algn="ctr"/>
                      <a:r>
                        <a:rPr lang="en-US" sz="2000" dirty="0"/>
                        <a:t>51%</a:t>
                      </a:r>
                    </a:p>
                  </a:txBody>
                  <a:tcPr/>
                </a:tc>
                <a:extLst>
                  <a:ext uri="{0D108BD9-81ED-4DB2-BD59-A6C34878D82A}">
                    <a16:rowId xmlns:a16="http://schemas.microsoft.com/office/drawing/2014/main" val="10002"/>
                  </a:ext>
                </a:extLst>
              </a:tr>
              <a:tr h="460486">
                <a:tc>
                  <a:txBody>
                    <a:bodyPr/>
                    <a:lstStyle/>
                    <a:p>
                      <a:pPr algn="ctr"/>
                      <a:r>
                        <a:rPr lang="en-US" sz="2000" dirty="0"/>
                        <a:t>Korean</a:t>
                      </a:r>
                    </a:p>
                  </a:txBody>
                  <a:tcPr/>
                </a:tc>
                <a:tc>
                  <a:txBody>
                    <a:bodyPr/>
                    <a:lstStyle/>
                    <a:p>
                      <a:pPr algn="ctr"/>
                      <a:r>
                        <a:rPr lang="en-US" sz="2000" dirty="0"/>
                        <a:t>26%</a:t>
                      </a:r>
                    </a:p>
                  </a:txBody>
                  <a:tcPr/>
                </a:tc>
                <a:extLst>
                  <a:ext uri="{0D108BD9-81ED-4DB2-BD59-A6C34878D82A}">
                    <a16:rowId xmlns:a16="http://schemas.microsoft.com/office/drawing/2014/main" val="10003"/>
                  </a:ext>
                </a:extLst>
              </a:tr>
              <a:tr h="460486">
                <a:tc>
                  <a:txBody>
                    <a:bodyPr/>
                    <a:lstStyle/>
                    <a:p>
                      <a:pPr algn="ctr"/>
                      <a:r>
                        <a:rPr lang="en-US" sz="2000" dirty="0"/>
                        <a:t>Chinese</a:t>
                      </a:r>
                    </a:p>
                  </a:txBody>
                  <a:tcPr/>
                </a:tc>
                <a:tc>
                  <a:txBody>
                    <a:bodyPr/>
                    <a:lstStyle/>
                    <a:p>
                      <a:pPr algn="ctr"/>
                      <a:r>
                        <a:rPr lang="en-US" sz="2000" dirty="0"/>
                        <a:t>22%</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3244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4B13ED-57CC-4817-AFF2-A39BFC804D6C}" type="slidenum">
              <a:rPr lang="en-US" smtClean="0"/>
              <a:pPr/>
              <a:t>66</a:t>
            </a:fld>
            <a:endParaRPr lang="en-US"/>
          </a:p>
        </p:txBody>
      </p:sp>
      <p:pic>
        <p:nvPicPr>
          <p:cNvPr id="3" name="Picture 2"/>
          <p:cNvPicPr>
            <a:picLocks noChangeAspect="1"/>
          </p:cNvPicPr>
          <p:nvPr/>
        </p:nvPicPr>
        <p:blipFill>
          <a:blip r:embed="rId2"/>
          <a:stretch>
            <a:fillRect/>
          </a:stretch>
        </p:blipFill>
        <p:spPr>
          <a:xfrm>
            <a:off x="1600200" y="3608773"/>
            <a:ext cx="6854608" cy="3262674"/>
          </a:xfrm>
          <a:prstGeom prst="rect">
            <a:avLst/>
          </a:prstGeom>
        </p:spPr>
      </p:pic>
      <p:sp>
        <p:nvSpPr>
          <p:cNvPr id="4" name="Title 1"/>
          <p:cNvSpPr txBox="1">
            <a:spLocks/>
          </p:cNvSpPr>
          <p:nvPr/>
        </p:nvSpPr>
        <p:spPr>
          <a:xfrm>
            <a:off x="457200" y="274638"/>
            <a:ext cx="73914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Integration into NMT</a:t>
            </a:r>
          </a:p>
        </p:txBody>
      </p:sp>
      <p:sp>
        <p:nvSpPr>
          <p:cNvPr id="5" name="Rectangle 4"/>
          <p:cNvSpPr/>
          <p:nvPr/>
        </p:nvSpPr>
        <p:spPr>
          <a:xfrm>
            <a:off x="366807" y="1322454"/>
            <a:ext cx="8202706" cy="2062103"/>
          </a:xfrm>
          <a:prstGeom prst="rect">
            <a:avLst/>
          </a:prstGeom>
        </p:spPr>
        <p:txBody>
          <a:bodyPr wrap="square">
            <a:spAutoFit/>
          </a:bodyPr>
          <a:lstStyle/>
          <a:p>
            <a:r>
              <a:rPr lang="en-US" sz="3200" dirty="0"/>
              <a:t>Currently working on more direct integration of pre-trained bilingual </a:t>
            </a:r>
            <a:r>
              <a:rPr lang="en-US" sz="3200" dirty="0" err="1"/>
              <a:t>embeddings</a:t>
            </a:r>
            <a:r>
              <a:rPr lang="en-US" sz="3200" dirty="0"/>
              <a:t> into NMT.</a:t>
            </a:r>
          </a:p>
          <a:p>
            <a:r>
              <a:rPr lang="en-US" sz="3200" dirty="0"/>
              <a:t>Along they way, we are improving decoding models generally.</a:t>
            </a:r>
          </a:p>
        </p:txBody>
      </p:sp>
      <p:sp>
        <p:nvSpPr>
          <p:cNvPr id="7" name="Full details in Wijaya et al (EMNLP 2017)"/>
          <p:cNvSpPr txBox="1"/>
          <p:nvPr/>
        </p:nvSpPr>
        <p:spPr>
          <a:xfrm>
            <a:off x="871838" y="3447488"/>
            <a:ext cx="7660341" cy="5048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marL="57799" marR="57799" algn="l" defTabSz="1295400">
              <a:defRPr sz="2000">
                <a:solidFill>
                  <a:srgbClr val="0433FF"/>
                </a:solidFill>
                <a:uFill>
                  <a:solidFill>
                    <a:srgbClr val="0433FF"/>
                  </a:solidFill>
                </a:uFill>
                <a:latin typeface="Arial"/>
                <a:ea typeface="Arial"/>
                <a:cs typeface="Arial"/>
                <a:sym typeface="Arial"/>
              </a:defRPr>
            </a:lvl1pPr>
          </a:lstStyle>
          <a:p>
            <a:r>
              <a:rPr lang="en-US" sz="1406" dirty="0"/>
              <a:t>See our upcoming ACL 2019 paper </a:t>
            </a:r>
            <a:r>
              <a:rPr lang="en-US" sz="1406" dirty="0">
                <a:hlinkClick r:id="rId3"/>
              </a:rPr>
              <a:t>Comparison of Diverse Decoding Methods from Conditional Language Models</a:t>
            </a:r>
            <a:r>
              <a:rPr lang="en-US" sz="1406" dirty="0"/>
              <a:t>.</a:t>
            </a:r>
            <a:endParaRPr sz="1406" dirty="0"/>
          </a:p>
        </p:txBody>
      </p:sp>
    </p:spTree>
    <p:extLst>
      <p:ext uri="{BB962C8B-B14F-4D97-AF65-F5344CB8AC3E}">
        <p14:creationId xmlns:p14="http://schemas.microsoft.com/office/powerpoint/2010/main" val="3559430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Picture 3"/>
          <p:cNvPicPr>
            <a:picLocks noGrp="1" noChangeAspect="1"/>
          </p:cNvPicPr>
          <p:nvPr>
            <p:ph idx="1"/>
          </p:nvPr>
        </p:nvPicPr>
        <p:blipFill>
          <a:blip r:embed="rId2"/>
          <a:stretch>
            <a:fillRect/>
          </a:stretch>
        </p:blipFill>
        <p:spPr>
          <a:xfrm>
            <a:off x="228600" y="1463675"/>
            <a:ext cx="8152786" cy="5394325"/>
          </a:xfrm>
          <a:prstGeom prst="rect">
            <a:avLst/>
          </a:prstGeom>
          <a:ln w="12700">
            <a:miter lim="400000"/>
          </a:ln>
        </p:spPr>
      </p:pic>
      <p:sp>
        <p:nvSpPr>
          <p:cNvPr id="2" name="Title 1"/>
          <p:cNvSpPr>
            <a:spLocks noGrp="1"/>
          </p:cNvSpPr>
          <p:nvPr>
            <p:ph type="title"/>
          </p:nvPr>
        </p:nvSpPr>
        <p:spPr/>
        <p:txBody>
          <a:bodyPr>
            <a:normAutofit/>
          </a:bodyPr>
          <a:lstStyle/>
          <a:p>
            <a:r>
              <a:rPr lang="en-US" dirty="0"/>
              <a:t>Can we use images instead of bilingual dictionaries?</a:t>
            </a:r>
          </a:p>
        </p:txBody>
      </p:sp>
      <p:sp>
        <p:nvSpPr>
          <p:cNvPr id="4" name="Slide Number Placeholder 3"/>
          <p:cNvSpPr>
            <a:spLocks noGrp="1"/>
          </p:cNvSpPr>
          <p:nvPr>
            <p:ph type="sldNum" sz="quarter" idx="12"/>
          </p:nvPr>
        </p:nvSpPr>
        <p:spPr/>
        <p:txBody>
          <a:bodyPr/>
          <a:lstStyle/>
          <a:p>
            <a:fld id="{024B13ED-57CC-4817-AFF2-A39BFC804D6C}" type="slidenum">
              <a:rPr lang="en-US" smtClean="0"/>
              <a:pPr/>
              <a:t>67</a:t>
            </a:fld>
            <a:endParaRPr lang="en-US"/>
          </a:p>
        </p:txBody>
      </p:sp>
    </p:spTree>
    <p:extLst>
      <p:ext uri="{BB962C8B-B14F-4D97-AF65-F5344CB8AC3E}">
        <p14:creationId xmlns:p14="http://schemas.microsoft.com/office/powerpoint/2010/main" val="35124928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New multilingual image corpus"/>
          <p:cNvSpPr txBox="1">
            <a:spLocks noGrp="1"/>
          </p:cNvSpPr>
          <p:nvPr>
            <p:ph type="title"/>
          </p:nvPr>
        </p:nvSpPr>
        <p:spPr>
          <a:prstGeom prst="rect">
            <a:avLst/>
          </a:prstGeom>
        </p:spPr>
        <p:txBody>
          <a:bodyPr>
            <a:normAutofit/>
          </a:bodyPr>
          <a:lstStyle/>
          <a:p>
            <a:r>
              <a:rPr lang="en-US" dirty="0"/>
              <a:t>Massively M</a:t>
            </a:r>
            <a:r>
              <a:rPr dirty="0"/>
              <a:t>ultilingual </a:t>
            </a:r>
            <a:r>
              <a:rPr lang="en-US" dirty="0"/>
              <a:t>I</a:t>
            </a:r>
            <a:r>
              <a:rPr dirty="0"/>
              <a:t>mage </a:t>
            </a:r>
            <a:r>
              <a:rPr lang="en-US" dirty="0"/>
              <a:t>Dataset (MMID)</a:t>
            </a:r>
            <a:endParaRPr dirty="0"/>
          </a:p>
        </p:txBody>
      </p:sp>
      <p:sp>
        <p:nvSpPr>
          <p:cNvPr id="939" name="We collect images for the 100 bilingual dictionaries created by Pavlick et al (2014)…"/>
          <p:cNvSpPr txBox="1">
            <a:spLocks noGrp="1"/>
          </p:cNvSpPr>
          <p:nvPr>
            <p:ph idx="1"/>
          </p:nvPr>
        </p:nvSpPr>
        <p:spPr>
          <a:prstGeom prst="rect">
            <a:avLst/>
          </a:prstGeom>
        </p:spPr>
        <p:txBody>
          <a:bodyPr/>
          <a:lstStyle/>
          <a:p>
            <a:r>
              <a:rPr dirty="0"/>
              <a:t>100 languages, 10,000 words per language, </a:t>
            </a:r>
            <a:r>
              <a:rPr lang="en-US" dirty="0"/>
              <a:t>plus </a:t>
            </a:r>
            <a:r>
              <a:rPr dirty="0"/>
              <a:t>2</a:t>
            </a:r>
            <a:r>
              <a:rPr lang="en-US" dirty="0"/>
              <a:t>50</a:t>
            </a:r>
            <a:r>
              <a:rPr dirty="0"/>
              <a:t>K English word translations </a:t>
            </a:r>
            <a:endParaRPr lang="en-US" dirty="0"/>
          </a:p>
          <a:p>
            <a:r>
              <a:rPr dirty="0"/>
              <a:t>100 images per word, 35M images, </a:t>
            </a:r>
            <a:r>
              <a:rPr lang="en-US" dirty="0"/>
              <a:t>plus text of web pages they appeared on (20TB of data)</a:t>
            </a:r>
          </a:p>
        </p:txBody>
      </p:sp>
      <p:sp>
        <p:nvSpPr>
          <p:cNvPr id="940"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68</a:t>
            </a:fld>
            <a:endParaRPr dirty="0"/>
          </a:p>
        </p:txBody>
      </p:sp>
      <p:pic>
        <p:nvPicPr>
          <p:cNvPr id="6" name="Picture 2" descr="Picture 2"/>
          <p:cNvPicPr>
            <a:picLocks noChangeAspect="1"/>
          </p:cNvPicPr>
          <p:nvPr/>
        </p:nvPicPr>
        <p:blipFill>
          <a:blip r:embed="rId3"/>
          <a:stretch>
            <a:fillRect/>
          </a:stretch>
        </p:blipFill>
        <p:spPr>
          <a:xfrm>
            <a:off x="2426863" y="4285130"/>
            <a:ext cx="2681286" cy="2681286"/>
          </a:xfrm>
          <a:prstGeom prst="rect">
            <a:avLst/>
          </a:prstGeom>
          <a:ln w="12700">
            <a:miter lim="400000"/>
          </a:ln>
        </p:spPr>
      </p:pic>
      <p:pic>
        <p:nvPicPr>
          <p:cNvPr id="7" name="Picture 9" descr="Picture 9"/>
          <p:cNvPicPr>
            <a:picLocks noChangeAspect="1"/>
          </p:cNvPicPr>
          <p:nvPr/>
        </p:nvPicPr>
        <p:blipFill>
          <a:blip r:embed="rId4"/>
          <a:stretch>
            <a:fillRect/>
          </a:stretch>
        </p:blipFill>
        <p:spPr>
          <a:xfrm>
            <a:off x="0" y="4285130"/>
            <a:ext cx="2559772" cy="2590800"/>
          </a:xfrm>
          <a:prstGeom prst="rect">
            <a:avLst/>
          </a:prstGeom>
          <a:ln w="12700">
            <a:miter lim="400000"/>
          </a:ln>
        </p:spPr>
      </p:pic>
      <p:sp>
        <p:nvSpPr>
          <p:cNvPr id="2" name="Rectangle 1"/>
          <p:cNvSpPr/>
          <p:nvPr/>
        </p:nvSpPr>
        <p:spPr>
          <a:xfrm>
            <a:off x="5258809" y="4285130"/>
            <a:ext cx="3885191" cy="1538883"/>
          </a:xfrm>
          <a:prstGeom prst="rect">
            <a:avLst/>
          </a:prstGeom>
        </p:spPr>
        <p:txBody>
          <a:bodyPr wrap="square">
            <a:spAutoFit/>
          </a:bodyPr>
          <a:lstStyle/>
          <a:p>
            <a:r>
              <a:rPr lang="en-US" sz="3200"/>
              <a:t>Hosted by Amazon Public Datasets </a:t>
            </a:r>
            <a:endParaRPr lang="en-US" sz="3000">
              <a:hlinkClick r:id="rId5"/>
            </a:endParaRPr>
          </a:p>
          <a:p>
            <a:r>
              <a:rPr lang="en-US" sz="3000" dirty="0">
                <a:hlinkClick r:id="rId5"/>
              </a:rPr>
              <a:t>multilingual-images.org</a:t>
            </a:r>
            <a:endParaRPr lang="en-US" sz="3000" dirty="0"/>
          </a:p>
        </p:txBody>
      </p:sp>
      <p:sp>
        <p:nvSpPr>
          <p:cNvPr id="8" name="Full details in Wijaya et al (EMNLP 2017)"/>
          <p:cNvSpPr txBox="1"/>
          <p:nvPr/>
        </p:nvSpPr>
        <p:spPr>
          <a:xfrm>
            <a:off x="5257800" y="6545486"/>
            <a:ext cx="3886200" cy="288477"/>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marL="57799" marR="57799" algn="l" defTabSz="1295400">
              <a:defRPr sz="2000">
                <a:solidFill>
                  <a:srgbClr val="0433FF"/>
                </a:solidFill>
                <a:uFill>
                  <a:solidFill>
                    <a:srgbClr val="0433FF"/>
                  </a:solidFill>
                </a:uFill>
                <a:latin typeface="Arial"/>
                <a:ea typeface="Arial"/>
                <a:cs typeface="Arial"/>
                <a:sym typeface="Arial"/>
              </a:defRPr>
            </a:lvl1pPr>
          </a:lstStyle>
          <a:p>
            <a:r>
              <a:rPr sz="1406" dirty="0">
                <a:hlinkClick r:id="rId6"/>
              </a:rPr>
              <a:t>Full details in </a:t>
            </a:r>
            <a:r>
              <a:rPr lang="en-US" sz="1406" dirty="0">
                <a:hlinkClick r:id="rId6"/>
              </a:rPr>
              <a:t>Hewitt, Ippolito </a:t>
            </a:r>
            <a:r>
              <a:rPr sz="1406" dirty="0">
                <a:hlinkClick r:id="rId6"/>
              </a:rPr>
              <a:t>et al (</a:t>
            </a:r>
            <a:r>
              <a:rPr lang="en-US" sz="1406" dirty="0">
                <a:hlinkClick r:id="rId6"/>
              </a:rPr>
              <a:t>ACL </a:t>
            </a:r>
            <a:r>
              <a:rPr sz="1406" dirty="0">
                <a:hlinkClick r:id="rId6"/>
              </a:rPr>
              <a:t>201</a:t>
            </a:r>
            <a:r>
              <a:rPr lang="en-US" sz="1406" dirty="0">
                <a:hlinkClick r:id="rId6"/>
              </a:rPr>
              <a:t>8</a:t>
            </a:r>
            <a:r>
              <a:rPr sz="1406" dirty="0">
                <a:hlinkClick r:id="rId6"/>
              </a:rPr>
              <a:t>)</a:t>
            </a:r>
            <a:endParaRPr sz="1406" dirty="0"/>
          </a:p>
        </p:txBody>
      </p:sp>
    </p:spTree>
    <p:extLst>
      <p:ext uri="{BB962C8B-B14F-4D97-AF65-F5344CB8AC3E}">
        <p14:creationId xmlns:p14="http://schemas.microsoft.com/office/powerpoint/2010/main" val="3739605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
          <p:cNvSpPr txBox="1">
            <a:spLocks noGrp="1"/>
          </p:cNvSpPr>
          <p:nvPr>
            <p:ph type="title"/>
          </p:nvPr>
        </p:nvSpPr>
        <p:spPr>
          <a:prstGeom prst="rect">
            <a:avLst/>
          </a:prstGeom>
        </p:spPr>
        <p:txBody>
          <a:bodyPr/>
          <a:lstStyle/>
          <a:p>
            <a:r>
              <a:t>Image-based Translation </a:t>
            </a:r>
          </a:p>
        </p:txBody>
      </p:sp>
      <p:sp>
        <p:nvSpPr>
          <p:cNvPr id="143" name="Content Placeholder 2"/>
          <p:cNvSpPr txBox="1">
            <a:spLocks noGrp="1"/>
          </p:cNvSpPr>
          <p:nvPr>
            <p:ph type="body" idx="1"/>
          </p:nvPr>
        </p:nvSpPr>
        <p:spPr>
          <a:xfrm>
            <a:off x="457200" y="1600200"/>
            <a:ext cx="8229600" cy="4525963"/>
          </a:xfrm>
          <a:prstGeom prst="rect">
            <a:avLst/>
          </a:prstGeom>
        </p:spPr>
        <p:txBody>
          <a:bodyPr/>
          <a:lstStyle/>
          <a:p>
            <a:pPr marL="0" indent="0" defTabSz="822959">
              <a:spcBef>
                <a:spcPts val="600"/>
              </a:spcBef>
              <a:buSzTx/>
              <a:buNone/>
              <a:defRPr sz="2880"/>
            </a:pPr>
            <a:r>
              <a:t>Previous papers have tried to learn translations based on visual similarity of images. </a:t>
            </a:r>
          </a:p>
          <a:p>
            <a:pPr marL="308609" indent="-308609" defTabSz="822959">
              <a:spcBef>
                <a:spcPts val="600"/>
              </a:spcBef>
              <a:defRPr sz="2880"/>
            </a:pPr>
            <a:r>
              <a:t>Bergsma and Van Durme (2011) used SIFT+Histogram features</a:t>
            </a:r>
          </a:p>
          <a:p>
            <a:pPr marL="308609" indent="-308609" defTabSz="822959">
              <a:spcBef>
                <a:spcPts val="600"/>
              </a:spcBef>
              <a:defRPr sz="2880"/>
            </a:pPr>
            <a:r>
              <a:t>Kiela et al (2015) used Convolutional Neural Network features</a:t>
            </a:r>
          </a:p>
          <a:p>
            <a:pPr marL="308609" indent="-308609" defTabSz="822959">
              <a:spcBef>
                <a:spcPts val="600"/>
              </a:spcBef>
              <a:defRPr sz="2880"/>
            </a:pPr>
            <a:endParaRPr/>
          </a:p>
          <a:p>
            <a:pPr marL="0" indent="0" defTabSz="822959">
              <a:spcBef>
                <a:spcPts val="600"/>
              </a:spcBef>
              <a:buSzTx/>
              <a:buNone/>
              <a:defRPr sz="2880"/>
            </a:pPr>
            <a:r>
              <a:t>They focused on translating nouns in high resource languages. </a:t>
            </a:r>
          </a:p>
        </p:txBody>
      </p:sp>
      <p:sp>
        <p:nvSpPr>
          <p:cNvPr id="144" name="Slide Number Placeholder 3"/>
          <p:cNvSpPr txBox="1">
            <a:spLocks noGrp="1"/>
          </p:cNvSpPr>
          <p:nvPr>
            <p:ph type="sldNum" sz="quarter" idx="2"/>
          </p:nvPr>
        </p:nvSpPr>
        <p:spPr>
          <a:xfrm>
            <a:off x="8580576" y="6372542"/>
            <a:ext cx="258624"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69</a:t>
            </a:fld>
            <a:endParaRPr/>
          </a:p>
        </p:txBody>
      </p:sp>
    </p:spTree>
    <p:extLst>
      <p:ext uri="{BB962C8B-B14F-4D97-AF65-F5344CB8AC3E}">
        <p14:creationId xmlns:p14="http://schemas.microsoft.com/office/powerpoint/2010/main" val="96488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4671-2EC4-6C46-A67F-C3E177698017}"/>
              </a:ext>
            </a:extLst>
          </p:cNvPr>
          <p:cNvSpPr>
            <a:spLocks noGrp="1"/>
          </p:cNvSpPr>
          <p:nvPr>
            <p:ph type="title"/>
          </p:nvPr>
        </p:nvSpPr>
        <p:spPr>
          <a:xfrm>
            <a:off x="822960" y="286604"/>
            <a:ext cx="7858968" cy="1450757"/>
          </a:xfrm>
        </p:spPr>
        <p:txBody>
          <a:bodyPr anchor="t"/>
          <a:lstStyle/>
          <a:p>
            <a:r>
              <a:rPr lang="en-US" dirty="0"/>
              <a:t>Review: Encoder-Decoder MT</a:t>
            </a:r>
          </a:p>
        </p:txBody>
      </p:sp>
      <p:sp>
        <p:nvSpPr>
          <p:cNvPr id="4" name="TextBox 3">
            <a:extLst>
              <a:ext uri="{FF2B5EF4-FFF2-40B4-BE49-F238E27FC236}">
                <a16:creationId xmlns:a16="http://schemas.microsoft.com/office/drawing/2014/main" id="{1A4CBDDF-E284-3E4A-AFF8-85DFE336E6AC}"/>
              </a:ext>
            </a:extLst>
          </p:cNvPr>
          <p:cNvSpPr txBox="1"/>
          <p:nvPr/>
        </p:nvSpPr>
        <p:spPr>
          <a:xfrm>
            <a:off x="6858000" y="6500958"/>
            <a:ext cx="2126672" cy="369332"/>
          </a:xfrm>
          <a:prstGeom prst="rect">
            <a:avLst/>
          </a:prstGeom>
          <a:noFill/>
        </p:spPr>
        <p:txBody>
          <a:bodyPr wrap="none" rtlCol="0">
            <a:spAutoFit/>
          </a:bodyPr>
          <a:lstStyle/>
          <a:p>
            <a:r>
              <a:rPr lang="en-US" dirty="0" err="1"/>
              <a:t>Sutskever</a:t>
            </a:r>
            <a:r>
              <a:rPr lang="en-US" dirty="0"/>
              <a:t> et al. 2014</a:t>
            </a:r>
          </a:p>
        </p:txBody>
      </p:sp>
      <p:grpSp>
        <p:nvGrpSpPr>
          <p:cNvPr id="200" name="Group 199">
            <a:extLst>
              <a:ext uri="{FF2B5EF4-FFF2-40B4-BE49-F238E27FC236}">
                <a16:creationId xmlns:a16="http://schemas.microsoft.com/office/drawing/2014/main" id="{95DA255F-7D70-AC44-B816-BDCE3B9C5639}"/>
              </a:ext>
            </a:extLst>
          </p:cNvPr>
          <p:cNvGrpSpPr/>
          <p:nvPr/>
        </p:nvGrpSpPr>
        <p:grpSpPr>
          <a:xfrm>
            <a:off x="283005" y="1664306"/>
            <a:ext cx="8580232" cy="4656281"/>
            <a:chOff x="402497" y="2367012"/>
            <a:chExt cx="12202996" cy="6622267"/>
          </a:xfrm>
        </p:grpSpPr>
        <p:grpSp>
          <p:nvGrpSpPr>
            <p:cNvPr id="201" name="Group">
              <a:extLst>
                <a:ext uri="{FF2B5EF4-FFF2-40B4-BE49-F238E27FC236}">
                  <a16:creationId xmlns:a16="http://schemas.microsoft.com/office/drawing/2014/main" id="{C829792B-D4EB-4C4C-90F5-80BDCCDDAD96}"/>
                </a:ext>
              </a:extLst>
            </p:cNvPr>
            <p:cNvGrpSpPr/>
            <p:nvPr/>
          </p:nvGrpSpPr>
          <p:grpSpPr>
            <a:xfrm>
              <a:off x="976131" y="7646425"/>
              <a:ext cx="9042401" cy="775866"/>
              <a:chOff x="0" y="0"/>
              <a:chExt cx="9042400" cy="775864"/>
            </a:xfrm>
          </p:grpSpPr>
          <p:sp>
            <p:nvSpPr>
              <p:cNvPr id="381" name="Line">
                <a:extLst>
                  <a:ext uri="{FF2B5EF4-FFF2-40B4-BE49-F238E27FC236}">
                    <a16:creationId xmlns:a16="http://schemas.microsoft.com/office/drawing/2014/main" id="{6881F10E-1581-BA42-80CD-F7DCDFCE672D}"/>
                  </a:ext>
                </a:extLst>
              </p:cNvPr>
              <p:cNvSpPr/>
              <p:nvPr/>
            </p:nvSpPr>
            <p:spPr>
              <a:xfrm flipH="1">
                <a:off x="-1" y="0"/>
                <a:ext cx="2"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2" name="Line">
                <a:extLst>
                  <a:ext uri="{FF2B5EF4-FFF2-40B4-BE49-F238E27FC236}">
                    <a16:creationId xmlns:a16="http://schemas.microsoft.com/office/drawing/2014/main" id="{027A2196-762C-0C4E-BD74-385B5C680D26}"/>
                  </a:ext>
                </a:extLst>
              </p:cNvPr>
              <p:cNvSpPr/>
              <p:nvPr/>
            </p:nvSpPr>
            <p:spPr>
              <a:xfrm>
                <a:off x="22860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3" name="Line">
                <a:extLst>
                  <a:ext uri="{FF2B5EF4-FFF2-40B4-BE49-F238E27FC236}">
                    <a16:creationId xmlns:a16="http://schemas.microsoft.com/office/drawing/2014/main" id="{C98713D3-1510-9243-B92B-A9AB1534DC8C}"/>
                  </a:ext>
                </a:extLst>
              </p:cNvPr>
              <p:cNvSpPr/>
              <p:nvPr/>
            </p:nvSpPr>
            <p:spPr>
              <a:xfrm>
                <a:off x="44704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4" name="Line">
                <a:extLst>
                  <a:ext uri="{FF2B5EF4-FFF2-40B4-BE49-F238E27FC236}">
                    <a16:creationId xmlns:a16="http://schemas.microsoft.com/office/drawing/2014/main" id="{5628C63D-590A-0E44-BAF8-932E4CED45ED}"/>
                  </a:ext>
                </a:extLst>
              </p:cNvPr>
              <p:cNvSpPr/>
              <p:nvPr/>
            </p:nvSpPr>
            <p:spPr>
              <a:xfrm>
                <a:off x="6756399"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5" name="Line">
                <a:extLst>
                  <a:ext uri="{FF2B5EF4-FFF2-40B4-BE49-F238E27FC236}">
                    <a16:creationId xmlns:a16="http://schemas.microsoft.com/office/drawing/2014/main" id="{5C7EA221-C6A1-7144-9E42-CD3CE440B535}"/>
                  </a:ext>
                </a:extLst>
              </p:cNvPr>
              <p:cNvSpPr/>
              <p:nvPr/>
            </p:nvSpPr>
            <p:spPr>
              <a:xfrm>
                <a:off x="90424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02" name="Group">
              <a:extLst>
                <a:ext uri="{FF2B5EF4-FFF2-40B4-BE49-F238E27FC236}">
                  <a16:creationId xmlns:a16="http://schemas.microsoft.com/office/drawing/2014/main" id="{E88332E7-0143-E442-817A-50E1530CBA97}"/>
                </a:ext>
              </a:extLst>
            </p:cNvPr>
            <p:cNvGrpSpPr/>
            <p:nvPr/>
          </p:nvGrpSpPr>
          <p:grpSpPr>
            <a:xfrm>
              <a:off x="695262" y="3860800"/>
              <a:ext cx="282338" cy="891051"/>
              <a:chOff x="0" y="0"/>
              <a:chExt cx="282336" cy="891050"/>
            </a:xfrm>
          </p:grpSpPr>
          <p:sp>
            <p:nvSpPr>
              <p:cNvPr id="377" name="Rectangle">
                <a:extLst>
                  <a:ext uri="{FF2B5EF4-FFF2-40B4-BE49-F238E27FC236}">
                    <a16:creationId xmlns:a16="http://schemas.microsoft.com/office/drawing/2014/main" id="{85F812B3-2294-A841-8CE9-41F473C06CB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78" name="Circle">
                <a:extLst>
                  <a:ext uri="{FF2B5EF4-FFF2-40B4-BE49-F238E27FC236}">
                    <a16:creationId xmlns:a16="http://schemas.microsoft.com/office/drawing/2014/main" id="{1D4BF974-13DE-734C-9861-9AFFC89A47E6}"/>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9" name="Circle">
                <a:extLst>
                  <a:ext uri="{FF2B5EF4-FFF2-40B4-BE49-F238E27FC236}">
                    <a16:creationId xmlns:a16="http://schemas.microsoft.com/office/drawing/2014/main" id="{53FEE665-734A-0844-904D-9DCFF0DBD0A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80" name="Circle">
                <a:extLst>
                  <a:ext uri="{FF2B5EF4-FFF2-40B4-BE49-F238E27FC236}">
                    <a16:creationId xmlns:a16="http://schemas.microsoft.com/office/drawing/2014/main" id="{0C510D42-4003-4944-A565-9500E6CC5B40}"/>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03" name="Group">
              <a:extLst>
                <a:ext uri="{FF2B5EF4-FFF2-40B4-BE49-F238E27FC236}">
                  <a16:creationId xmlns:a16="http://schemas.microsoft.com/office/drawing/2014/main" id="{1B5C0A8B-D03C-FA4E-86EA-480F25FF0FD2}"/>
                </a:ext>
              </a:extLst>
            </p:cNvPr>
            <p:cNvGrpSpPr/>
            <p:nvPr/>
          </p:nvGrpSpPr>
          <p:grpSpPr>
            <a:xfrm>
              <a:off x="1016741" y="3671079"/>
              <a:ext cx="2246860" cy="1080772"/>
              <a:chOff x="0" y="0"/>
              <a:chExt cx="2246858" cy="1080770"/>
            </a:xfrm>
          </p:grpSpPr>
          <p:sp>
            <p:nvSpPr>
              <p:cNvPr id="369" name="Line">
                <a:extLst>
                  <a:ext uri="{FF2B5EF4-FFF2-40B4-BE49-F238E27FC236}">
                    <a16:creationId xmlns:a16="http://schemas.microsoft.com/office/drawing/2014/main" id="{AC6E2A4A-50F0-0B42-879D-C774C2259623}"/>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70" name="Line">
                <a:extLst>
                  <a:ext uri="{FF2B5EF4-FFF2-40B4-BE49-F238E27FC236}">
                    <a16:creationId xmlns:a16="http://schemas.microsoft.com/office/drawing/2014/main" id="{249FCB21-421C-3049-852F-5F1FD3C85C46}"/>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71" name="LSTM">
                <a:extLst>
                  <a:ext uri="{FF2B5EF4-FFF2-40B4-BE49-F238E27FC236}">
                    <a16:creationId xmlns:a16="http://schemas.microsoft.com/office/drawing/2014/main" id="{47C6EDCD-D02A-7148-81F7-CB61357073F1}"/>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72" name="Group">
                <a:extLst>
                  <a:ext uri="{FF2B5EF4-FFF2-40B4-BE49-F238E27FC236}">
                    <a16:creationId xmlns:a16="http://schemas.microsoft.com/office/drawing/2014/main" id="{FED64851-5693-F34D-806A-53C4885224F5}"/>
                  </a:ext>
                </a:extLst>
              </p:cNvPr>
              <p:cNvGrpSpPr/>
              <p:nvPr/>
            </p:nvGrpSpPr>
            <p:grpSpPr>
              <a:xfrm>
                <a:off x="1964521" y="189720"/>
                <a:ext cx="282338" cy="891051"/>
                <a:chOff x="0" y="0"/>
                <a:chExt cx="282336" cy="891050"/>
              </a:xfrm>
            </p:grpSpPr>
            <p:sp>
              <p:nvSpPr>
                <p:cNvPr id="373" name="Rectangle">
                  <a:extLst>
                    <a:ext uri="{FF2B5EF4-FFF2-40B4-BE49-F238E27FC236}">
                      <a16:creationId xmlns:a16="http://schemas.microsoft.com/office/drawing/2014/main" id="{74C9158E-F22A-C041-BEC4-2F300E856C38}"/>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74" name="Circle">
                  <a:extLst>
                    <a:ext uri="{FF2B5EF4-FFF2-40B4-BE49-F238E27FC236}">
                      <a16:creationId xmlns:a16="http://schemas.microsoft.com/office/drawing/2014/main" id="{CA4400A0-D45C-4D49-A7AF-5789DA99DFBC}"/>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5" name="Circle">
                  <a:extLst>
                    <a:ext uri="{FF2B5EF4-FFF2-40B4-BE49-F238E27FC236}">
                      <a16:creationId xmlns:a16="http://schemas.microsoft.com/office/drawing/2014/main" id="{522F5EAE-6A99-7144-ADD4-16FE7429BF6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6" name="Circle">
                  <a:extLst>
                    <a:ext uri="{FF2B5EF4-FFF2-40B4-BE49-F238E27FC236}">
                      <a16:creationId xmlns:a16="http://schemas.microsoft.com/office/drawing/2014/main" id="{06262EF3-1FC4-B140-9732-EB4274F0FE19}"/>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4" name="Group">
              <a:extLst>
                <a:ext uri="{FF2B5EF4-FFF2-40B4-BE49-F238E27FC236}">
                  <a16:creationId xmlns:a16="http://schemas.microsoft.com/office/drawing/2014/main" id="{5739002D-2A67-164F-B96A-BAFFCB711048}"/>
                </a:ext>
              </a:extLst>
            </p:cNvPr>
            <p:cNvGrpSpPr/>
            <p:nvPr/>
          </p:nvGrpSpPr>
          <p:grpSpPr>
            <a:xfrm>
              <a:off x="3226541" y="3670109"/>
              <a:ext cx="2246860" cy="1081741"/>
              <a:chOff x="0" y="0"/>
              <a:chExt cx="2246858" cy="1081740"/>
            </a:xfrm>
          </p:grpSpPr>
          <p:sp>
            <p:nvSpPr>
              <p:cNvPr id="361" name="Line">
                <a:extLst>
                  <a:ext uri="{FF2B5EF4-FFF2-40B4-BE49-F238E27FC236}">
                    <a16:creationId xmlns:a16="http://schemas.microsoft.com/office/drawing/2014/main" id="{3106C936-4083-F14B-A7B8-696A25766150}"/>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62" name="Line">
                <a:extLst>
                  <a:ext uri="{FF2B5EF4-FFF2-40B4-BE49-F238E27FC236}">
                    <a16:creationId xmlns:a16="http://schemas.microsoft.com/office/drawing/2014/main" id="{5832D3BA-9412-3B47-AA38-166A18B688E8}"/>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63" name="LSTM">
                <a:extLst>
                  <a:ext uri="{FF2B5EF4-FFF2-40B4-BE49-F238E27FC236}">
                    <a16:creationId xmlns:a16="http://schemas.microsoft.com/office/drawing/2014/main" id="{6A87676D-4578-7C47-976E-457CA35CF924}"/>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64" name="Group">
                <a:extLst>
                  <a:ext uri="{FF2B5EF4-FFF2-40B4-BE49-F238E27FC236}">
                    <a16:creationId xmlns:a16="http://schemas.microsoft.com/office/drawing/2014/main" id="{54D9F5AA-287D-5B4F-A5A7-1B14C796782C}"/>
                  </a:ext>
                </a:extLst>
              </p:cNvPr>
              <p:cNvGrpSpPr/>
              <p:nvPr/>
            </p:nvGrpSpPr>
            <p:grpSpPr>
              <a:xfrm>
                <a:off x="1964521" y="190690"/>
                <a:ext cx="282338" cy="891051"/>
                <a:chOff x="0" y="0"/>
                <a:chExt cx="282336" cy="891050"/>
              </a:xfrm>
            </p:grpSpPr>
            <p:sp>
              <p:nvSpPr>
                <p:cNvPr id="365" name="Rectangle">
                  <a:extLst>
                    <a:ext uri="{FF2B5EF4-FFF2-40B4-BE49-F238E27FC236}">
                      <a16:creationId xmlns:a16="http://schemas.microsoft.com/office/drawing/2014/main" id="{16678FC5-3E20-FD4B-A56B-8CCE67628B63}"/>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66" name="Circle">
                  <a:extLst>
                    <a:ext uri="{FF2B5EF4-FFF2-40B4-BE49-F238E27FC236}">
                      <a16:creationId xmlns:a16="http://schemas.microsoft.com/office/drawing/2014/main" id="{A565D38D-3767-3440-9699-D1CB4C61A00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7" name="Circle">
                  <a:extLst>
                    <a:ext uri="{FF2B5EF4-FFF2-40B4-BE49-F238E27FC236}">
                      <a16:creationId xmlns:a16="http://schemas.microsoft.com/office/drawing/2014/main" id="{9DDE7475-69F0-4046-9899-6C707CEC412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8" name="Circle">
                  <a:extLst>
                    <a:ext uri="{FF2B5EF4-FFF2-40B4-BE49-F238E27FC236}">
                      <a16:creationId xmlns:a16="http://schemas.microsoft.com/office/drawing/2014/main" id="{B2E5F2E2-949C-054C-B6EE-598C8C5D528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5" name="Group">
              <a:extLst>
                <a:ext uri="{FF2B5EF4-FFF2-40B4-BE49-F238E27FC236}">
                  <a16:creationId xmlns:a16="http://schemas.microsoft.com/office/drawing/2014/main" id="{16AF05CE-0CFE-7A4B-B5AA-F4777BDB34F2}"/>
                </a:ext>
              </a:extLst>
            </p:cNvPr>
            <p:cNvGrpSpPr/>
            <p:nvPr/>
          </p:nvGrpSpPr>
          <p:grpSpPr>
            <a:xfrm>
              <a:off x="5512541" y="3672104"/>
              <a:ext cx="2246860" cy="1079746"/>
              <a:chOff x="0" y="0"/>
              <a:chExt cx="2246858" cy="1079745"/>
            </a:xfrm>
          </p:grpSpPr>
          <p:sp>
            <p:nvSpPr>
              <p:cNvPr id="353" name="Line">
                <a:extLst>
                  <a:ext uri="{FF2B5EF4-FFF2-40B4-BE49-F238E27FC236}">
                    <a16:creationId xmlns:a16="http://schemas.microsoft.com/office/drawing/2014/main" id="{9177D780-4A85-4847-A6EF-88B55A9A66DA}"/>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54" name="Line">
                <a:extLst>
                  <a:ext uri="{FF2B5EF4-FFF2-40B4-BE49-F238E27FC236}">
                    <a16:creationId xmlns:a16="http://schemas.microsoft.com/office/drawing/2014/main" id="{A47D707A-D1AF-2544-9221-EC4201369766}"/>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55" name="LSTM">
                <a:extLst>
                  <a:ext uri="{FF2B5EF4-FFF2-40B4-BE49-F238E27FC236}">
                    <a16:creationId xmlns:a16="http://schemas.microsoft.com/office/drawing/2014/main" id="{4781457F-22A4-2842-990D-E3E3C3ACE929}"/>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56" name="Group">
                <a:extLst>
                  <a:ext uri="{FF2B5EF4-FFF2-40B4-BE49-F238E27FC236}">
                    <a16:creationId xmlns:a16="http://schemas.microsoft.com/office/drawing/2014/main" id="{0AD74C5B-5A9D-CC4B-BB25-4F2779FC7340}"/>
                  </a:ext>
                </a:extLst>
              </p:cNvPr>
              <p:cNvGrpSpPr/>
              <p:nvPr/>
            </p:nvGrpSpPr>
            <p:grpSpPr>
              <a:xfrm>
                <a:off x="1964521" y="188695"/>
                <a:ext cx="282338" cy="891051"/>
                <a:chOff x="0" y="0"/>
                <a:chExt cx="282336" cy="891050"/>
              </a:xfrm>
            </p:grpSpPr>
            <p:sp>
              <p:nvSpPr>
                <p:cNvPr id="357" name="Rectangle">
                  <a:extLst>
                    <a:ext uri="{FF2B5EF4-FFF2-40B4-BE49-F238E27FC236}">
                      <a16:creationId xmlns:a16="http://schemas.microsoft.com/office/drawing/2014/main" id="{CA434168-DB0F-0347-A31B-C78FA844046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58" name="Circle">
                  <a:extLst>
                    <a:ext uri="{FF2B5EF4-FFF2-40B4-BE49-F238E27FC236}">
                      <a16:creationId xmlns:a16="http://schemas.microsoft.com/office/drawing/2014/main" id="{FE45BFF7-8384-FE42-B490-496D893A88C2}"/>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9" name="Circle">
                  <a:extLst>
                    <a:ext uri="{FF2B5EF4-FFF2-40B4-BE49-F238E27FC236}">
                      <a16:creationId xmlns:a16="http://schemas.microsoft.com/office/drawing/2014/main" id="{11CDBA79-5F8A-A045-BAAC-3C32AFB0515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0" name="Circle">
                  <a:extLst>
                    <a:ext uri="{FF2B5EF4-FFF2-40B4-BE49-F238E27FC236}">
                      <a16:creationId xmlns:a16="http://schemas.microsoft.com/office/drawing/2014/main" id="{DA65C3B8-9AB2-0A42-A346-066143ED326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6" name="Group">
              <a:extLst>
                <a:ext uri="{FF2B5EF4-FFF2-40B4-BE49-F238E27FC236}">
                  <a16:creationId xmlns:a16="http://schemas.microsoft.com/office/drawing/2014/main" id="{82201E76-832D-774E-9F67-68C7FFE80F29}"/>
                </a:ext>
              </a:extLst>
            </p:cNvPr>
            <p:cNvGrpSpPr/>
            <p:nvPr/>
          </p:nvGrpSpPr>
          <p:grpSpPr>
            <a:xfrm>
              <a:off x="7785841" y="3672219"/>
              <a:ext cx="2246860" cy="1079631"/>
              <a:chOff x="0" y="0"/>
              <a:chExt cx="2246858" cy="1079630"/>
            </a:xfrm>
          </p:grpSpPr>
          <p:sp>
            <p:nvSpPr>
              <p:cNvPr id="345" name="Line">
                <a:extLst>
                  <a:ext uri="{FF2B5EF4-FFF2-40B4-BE49-F238E27FC236}">
                    <a16:creationId xmlns:a16="http://schemas.microsoft.com/office/drawing/2014/main" id="{04A15E25-C452-8743-9E66-95197026CD6D}"/>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46" name="Line">
                <a:extLst>
                  <a:ext uri="{FF2B5EF4-FFF2-40B4-BE49-F238E27FC236}">
                    <a16:creationId xmlns:a16="http://schemas.microsoft.com/office/drawing/2014/main" id="{5981B9ED-AD47-2D45-B5EF-867CC1974A1A}"/>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47" name="LSTM">
                <a:extLst>
                  <a:ext uri="{FF2B5EF4-FFF2-40B4-BE49-F238E27FC236}">
                    <a16:creationId xmlns:a16="http://schemas.microsoft.com/office/drawing/2014/main" id="{1B0C57DD-49A4-714E-8DB7-DC77D0F20A7C}"/>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48" name="Group">
                <a:extLst>
                  <a:ext uri="{FF2B5EF4-FFF2-40B4-BE49-F238E27FC236}">
                    <a16:creationId xmlns:a16="http://schemas.microsoft.com/office/drawing/2014/main" id="{66156990-695B-1448-A45E-F14E42CC127E}"/>
                  </a:ext>
                </a:extLst>
              </p:cNvPr>
              <p:cNvGrpSpPr/>
              <p:nvPr/>
            </p:nvGrpSpPr>
            <p:grpSpPr>
              <a:xfrm>
                <a:off x="1964521" y="188580"/>
                <a:ext cx="282338" cy="891051"/>
                <a:chOff x="0" y="0"/>
                <a:chExt cx="282336" cy="891050"/>
              </a:xfrm>
            </p:grpSpPr>
            <p:sp>
              <p:nvSpPr>
                <p:cNvPr id="349" name="Rectangle">
                  <a:extLst>
                    <a:ext uri="{FF2B5EF4-FFF2-40B4-BE49-F238E27FC236}">
                      <a16:creationId xmlns:a16="http://schemas.microsoft.com/office/drawing/2014/main" id="{FCE27EFD-D788-154D-89B7-02174608DD8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50" name="Circle">
                  <a:extLst>
                    <a:ext uri="{FF2B5EF4-FFF2-40B4-BE49-F238E27FC236}">
                      <a16:creationId xmlns:a16="http://schemas.microsoft.com/office/drawing/2014/main" id="{981CB2CC-A711-F344-BC85-21BF2A719390}"/>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1" name="Circle">
                  <a:extLst>
                    <a:ext uri="{FF2B5EF4-FFF2-40B4-BE49-F238E27FC236}">
                      <a16:creationId xmlns:a16="http://schemas.microsoft.com/office/drawing/2014/main" id="{2F211124-4A6A-6C47-9A6D-91B2959B1F3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2" name="Circle">
                  <a:extLst>
                    <a:ext uri="{FF2B5EF4-FFF2-40B4-BE49-F238E27FC236}">
                      <a16:creationId xmlns:a16="http://schemas.microsoft.com/office/drawing/2014/main" id="{CFC44D50-543F-D444-8CC5-B8749DB126B4}"/>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7" name="Group">
              <a:extLst>
                <a:ext uri="{FF2B5EF4-FFF2-40B4-BE49-F238E27FC236}">
                  <a16:creationId xmlns:a16="http://schemas.microsoft.com/office/drawing/2014/main" id="{87272412-0632-F84E-BE7C-5F1347273BC9}"/>
                </a:ext>
              </a:extLst>
            </p:cNvPr>
            <p:cNvGrpSpPr/>
            <p:nvPr/>
          </p:nvGrpSpPr>
          <p:grpSpPr>
            <a:xfrm rot="16200000">
              <a:off x="11878807" y="2934907"/>
              <a:ext cx="282338" cy="1171034"/>
              <a:chOff x="0" y="0"/>
              <a:chExt cx="282336" cy="1171032"/>
            </a:xfrm>
          </p:grpSpPr>
          <p:sp>
            <p:nvSpPr>
              <p:cNvPr id="340" name="Rectangle">
                <a:extLst>
                  <a:ext uri="{FF2B5EF4-FFF2-40B4-BE49-F238E27FC236}">
                    <a16:creationId xmlns:a16="http://schemas.microsoft.com/office/drawing/2014/main" id="{A9F1EF70-FA35-FD49-9EF0-DC66DCF54614}"/>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41" name="Circle">
                <a:extLst>
                  <a:ext uri="{FF2B5EF4-FFF2-40B4-BE49-F238E27FC236}">
                    <a16:creationId xmlns:a16="http://schemas.microsoft.com/office/drawing/2014/main" id="{24C00540-B5FD-3142-A1E7-5903085F3727}"/>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2" name="Circle">
                <a:extLst>
                  <a:ext uri="{FF2B5EF4-FFF2-40B4-BE49-F238E27FC236}">
                    <a16:creationId xmlns:a16="http://schemas.microsoft.com/office/drawing/2014/main" id="{6A44D59D-6107-F549-A1C9-0AB22FE414DA}"/>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3" name="Circle">
                <a:extLst>
                  <a:ext uri="{FF2B5EF4-FFF2-40B4-BE49-F238E27FC236}">
                    <a16:creationId xmlns:a16="http://schemas.microsoft.com/office/drawing/2014/main" id="{91D5C7B7-730E-7540-A38C-948893BA39BD}"/>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4" name="Circle">
                <a:extLst>
                  <a:ext uri="{FF2B5EF4-FFF2-40B4-BE49-F238E27FC236}">
                    <a16:creationId xmlns:a16="http://schemas.microsoft.com/office/drawing/2014/main" id="{4432E7A4-4D58-4B47-9BE7-91000F19A747}"/>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08" name="Group">
              <a:extLst>
                <a:ext uri="{FF2B5EF4-FFF2-40B4-BE49-F238E27FC236}">
                  <a16:creationId xmlns:a16="http://schemas.microsoft.com/office/drawing/2014/main" id="{C948B95A-7C1E-F042-BCF3-8AAF43898F5A}"/>
                </a:ext>
              </a:extLst>
            </p:cNvPr>
            <p:cNvGrpSpPr/>
            <p:nvPr/>
          </p:nvGrpSpPr>
          <p:grpSpPr>
            <a:xfrm>
              <a:off x="10059141" y="3648913"/>
              <a:ext cx="2246860" cy="1079631"/>
              <a:chOff x="0" y="0"/>
              <a:chExt cx="2246858" cy="1079630"/>
            </a:xfrm>
          </p:grpSpPr>
          <p:sp>
            <p:nvSpPr>
              <p:cNvPr id="332" name="Line">
                <a:extLst>
                  <a:ext uri="{FF2B5EF4-FFF2-40B4-BE49-F238E27FC236}">
                    <a16:creationId xmlns:a16="http://schemas.microsoft.com/office/drawing/2014/main" id="{023DB492-7D96-6C44-B9E7-D99A67E6841A}"/>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33" name="Line">
                <a:extLst>
                  <a:ext uri="{FF2B5EF4-FFF2-40B4-BE49-F238E27FC236}">
                    <a16:creationId xmlns:a16="http://schemas.microsoft.com/office/drawing/2014/main" id="{8FD0A042-99A0-8547-AB9D-9603D4DD48A3}"/>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34" name="LSTM">
                <a:extLst>
                  <a:ext uri="{FF2B5EF4-FFF2-40B4-BE49-F238E27FC236}">
                    <a16:creationId xmlns:a16="http://schemas.microsoft.com/office/drawing/2014/main" id="{AD0113D0-06F3-ED48-B54F-BD45222ADCA6}"/>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35" name="Group">
                <a:extLst>
                  <a:ext uri="{FF2B5EF4-FFF2-40B4-BE49-F238E27FC236}">
                    <a16:creationId xmlns:a16="http://schemas.microsoft.com/office/drawing/2014/main" id="{46D54A66-9027-F14B-BC22-8AD077AFB3E4}"/>
                  </a:ext>
                </a:extLst>
              </p:cNvPr>
              <p:cNvGrpSpPr/>
              <p:nvPr/>
            </p:nvGrpSpPr>
            <p:grpSpPr>
              <a:xfrm>
                <a:off x="1964521" y="188580"/>
                <a:ext cx="282338" cy="891051"/>
                <a:chOff x="0" y="0"/>
                <a:chExt cx="282336" cy="891050"/>
              </a:xfrm>
            </p:grpSpPr>
            <p:sp>
              <p:nvSpPr>
                <p:cNvPr id="336" name="Rectangle">
                  <a:extLst>
                    <a:ext uri="{FF2B5EF4-FFF2-40B4-BE49-F238E27FC236}">
                      <a16:creationId xmlns:a16="http://schemas.microsoft.com/office/drawing/2014/main" id="{079DCAEC-B56F-2F4C-A7E5-BFE55C2F5F8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37" name="Circle">
                  <a:extLst>
                    <a:ext uri="{FF2B5EF4-FFF2-40B4-BE49-F238E27FC236}">
                      <a16:creationId xmlns:a16="http://schemas.microsoft.com/office/drawing/2014/main" id="{95788BE9-F072-D448-8BA3-E1E2D614E15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8" name="Circle">
                  <a:extLst>
                    <a:ext uri="{FF2B5EF4-FFF2-40B4-BE49-F238E27FC236}">
                      <a16:creationId xmlns:a16="http://schemas.microsoft.com/office/drawing/2014/main" id="{602E5CDE-50FC-6B4A-AD0D-01816499084D}"/>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9" name="Circle">
                  <a:extLst>
                    <a:ext uri="{FF2B5EF4-FFF2-40B4-BE49-F238E27FC236}">
                      <a16:creationId xmlns:a16="http://schemas.microsoft.com/office/drawing/2014/main" id="{49C09469-CDD3-604C-919A-6EC634A548C3}"/>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sp>
          <p:nvSpPr>
            <p:cNvPr id="209" name="&lt;/s&gt;">
              <a:extLst>
                <a:ext uri="{FF2B5EF4-FFF2-40B4-BE49-F238E27FC236}">
                  <a16:creationId xmlns:a16="http://schemas.microsoft.com/office/drawing/2014/main" id="{63220E30-28CD-CA49-9372-5BA1CECF5F7D}"/>
                </a:ext>
              </a:extLst>
            </p:cNvPr>
            <p:cNvSpPr txBox="1"/>
            <p:nvPr/>
          </p:nvSpPr>
          <p:spPr>
            <a:xfrm>
              <a:off x="11475916" y="2455911"/>
              <a:ext cx="87171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&lt;/s&gt;</a:t>
              </a:r>
            </a:p>
          </p:txBody>
        </p:sp>
        <p:grpSp>
          <p:nvGrpSpPr>
            <p:cNvPr id="210" name="Group">
              <a:extLst>
                <a:ext uri="{FF2B5EF4-FFF2-40B4-BE49-F238E27FC236}">
                  <a16:creationId xmlns:a16="http://schemas.microsoft.com/office/drawing/2014/main" id="{A9EE9A97-21A9-6C49-AF2D-C407D6850FAB}"/>
                </a:ext>
              </a:extLst>
            </p:cNvPr>
            <p:cNvGrpSpPr/>
            <p:nvPr/>
          </p:nvGrpSpPr>
          <p:grpSpPr>
            <a:xfrm>
              <a:off x="1143741" y="6630179"/>
              <a:ext cx="2246860" cy="1080772"/>
              <a:chOff x="0" y="0"/>
              <a:chExt cx="2246858" cy="1080770"/>
            </a:xfrm>
          </p:grpSpPr>
          <p:sp>
            <p:nvSpPr>
              <p:cNvPr id="324" name="Line">
                <a:extLst>
                  <a:ext uri="{FF2B5EF4-FFF2-40B4-BE49-F238E27FC236}">
                    <a16:creationId xmlns:a16="http://schemas.microsoft.com/office/drawing/2014/main" id="{CF5F22B1-6834-984D-A8E0-67477EB09911}"/>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25" name="Line">
                <a:extLst>
                  <a:ext uri="{FF2B5EF4-FFF2-40B4-BE49-F238E27FC236}">
                    <a16:creationId xmlns:a16="http://schemas.microsoft.com/office/drawing/2014/main" id="{46C4DFA1-8252-D843-BB8A-0CA2EE54C13B}"/>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26" name="LSTM">
                <a:extLst>
                  <a:ext uri="{FF2B5EF4-FFF2-40B4-BE49-F238E27FC236}">
                    <a16:creationId xmlns:a16="http://schemas.microsoft.com/office/drawing/2014/main" id="{2B524234-462D-A343-B9AC-D955F8F5690F}"/>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27" name="Group">
                <a:extLst>
                  <a:ext uri="{FF2B5EF4-FFF2-40B4-BE49-F238E27FC236}">
                    <a16:creationId xmlns:a16="http://schemas.microsoft.com/office/drawing/2014/main" id="{805CE6A9-3C22-8942-A5B2-D7CFC2D7B4BB}"/>
                  </a:ext>
                </a:extLst>
              </p:cNvPr>
              <p:cNvGrpSpPr/>
              <p:nvPr/>
            </p:nvGrpSpPr>
            <p:grpSpPr>
              <a:xfrm>
                <a:off x="1964521" y="189720"/>
                <a:ext cx="282338" cy="891051"/>
                <a:chOff x="0" y="0"/>
                <a:chExt cx="282336" cy="891050"/>
              </a:xfrm>
            </p:grpSpPr>
            <p:sp>
              <p:nvSpPr>
                <p:cNvPr id="328" name="Rectangle">
                  <a:extLst>
                    <a:ext uri="{FF2B5EF4-FFF2-40B4-BE49-F238E27FC236}">
                      <a16:creationId xmlns:a16="http://schemas.microsoft.com/office/drawing/2014/main" id="{FDEFDFE9-CF01-634B-834B-62E422E0F350}"/>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29" name="Circle">
                  <a:extLst>
                    <a:ext uri="{FF2B5EF4-FFF2-40B4-BE49-F238E27FC236}">
                      <a16:creationId xmlns:a16="http://schemas.microsoft.com/office/drawing/2014/main" id="{20CC09C5-F1FE-EA4A-B58B-6FA081042319}"/>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0" name="Circle">
                  <a:extLst>
                    <a:ext uri="{FF2B5EF4-FFF2-40B4-BE49-F238E27FC236}">
                      <a16:creationId xmlns:a16="http://schemas.microsoft.com/office/drawing/2014/main" id="{8328478A-7DDB-1548-BB8C-A01E275916DA}"/>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1" name="Circle">
                  <a:extLst>
                    <a:ext uri="{FF2B5EF4-FFF2-40B4-BE49-F238E27FC236}">
                      <a16:creationId xmlns:a16="http://schemas.microsoft.com/office/drawing/2014/main" id="{7C8AEF69-8989-A045-B7C7-A08EBE32049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1" name="Group">
              <a:extLst>
                <a:ext uri="{FF2B5EF4-FFF2-40B4-BE49-F238E27FC236}">
                  <a16:creationId xmlns:a16="http://schemas.microsoft.com/office/drawing/2014/main" id="{55798506-FA5E-8941-B83B-77F6CAC1C17A}"/>
                </a:ext>
              </a:extLst>
            </p:cNvPr>
            <p:cNvGrpSpPr/>
            <p:nvPr/>
          </p:nvGrpSpPr>
          <p:grpSpPr>
            <a:xfrm>
              <a:off x="3353541" y="6629209"/>
              <a:ext cx="2246860" cy="1081741"/>
              <a:chOff x="0" y="0"/>
              <a:chExt cx="2246858" cy="1081740"/>
            </a:xfrm>
          </p:grpSpPr>
          <p:sp>
            <p:nvSpPr>
              <p:cNvPr id="316" name="Line">
                <a:extLst>
                  <a:ext uri="{FF2B5EF4-FFF2-40B4-BE49-F238E27FC236}">
                    <a16:creationId xmlns:a16="http://schemas.microsoft.com/office/drawing/2014/main" id="{828D4D10-7988-354C-B69C-6E84EA0F90E4}"/>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7" name="Line">
                <a:extLst>
                  <a:ext uri="{FF2B5EF4-FFF2-40B4-BE49-F238E27FC236}">
                    <a16:creationId xmlns:a16="http://schemas.microsoft.com/office/drawing/2014/main" id="{97557C14-4235-6B42-807F-FC0C8FC9EEED}"/>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8" name="LSTM">
                <a:extLst>
                  <a:ext uri="{FF2B5EF4-FFF2-40B4-BE49-F238E27FC236}">
                    <a16:creationId xmlns:a16="http://schemas.microsoft.com/office/drawing/2014/main" id="{825F627C-9AD0-F848-8EED-5675C178304E}"/>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19" name="Group">
                <a:extLst>
                  <a:ext uri="{FF2B5EF4-FFF2-40B4-BE49-F238E27FC236}">
                    <a16:creationId xmlns:a16="http://schemas.microsoft.com/office/drawing/2014/main" id="{EAEED445-68E3-8F48-969A-1EAA8AD449DD}"/>
                  </a:ext>
                </a:extLst>
              </p:cNvPr>
              <p:cNvGrpSpPr/>
              <p:nvPr/>
            </p:nvGrpSpPr>
            <p:grpSpPr>
              <a:xfrm>
                <a:off x="1964521" y="190690"/>
                <a:ext cx="282338" cy="891051"/>
                <a:chOff x="0" y="0"/>
                <a:chExt cx="282336" cy="891050"/>
              </a:xfrm>
            </p:grpSpPr>
            <p:sp>
              <p:nvSpPr>
                <p:cNvPr id="320" name="Rectangle">
                  <a:extLst>
                    <a:ext uri="{FF2B5EF4-FFF2-40B4-BE49-F238E27FC236}">
                      <a16:creationId xmlns:a16="http://schemas.microsoft.com/office/drawing/2014/main" id="{9E3779F9-B844-5C41-92A0-5D7B91A5C4D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21" name="Circle">
                  <a:extLst>
                    <a:ext uri="{FF2B5EF4-FFF2-40B4-BE49-F238E27FC236}">
                      <a16:creationId xmlns:a16="http://schemas.microsoft.com/office/drawing/2014/main" id="{5CE1E885-1D52-9140-9572-920DCD039F98}"/>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22" name="Circle">
                  <a:extLst>
                    <a:ext uri="{FF2B5EF4-FFF2-40B4-BE49-F238E27FC236}">
                      <a16:creationId xmlns:a16="http://schemas.microsoft.com/office/drawing/2014/main" id="{B53F482E-21F8-D948-84D0-50E87536859A}"/>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23" name="Circle">
                  <a:extLst>
                    <a:ext uri="{FF2B5EF4-FFF2-40B4-BE49-F238E27FC236}">
                      <a16:creationId xmlns:a16="http://schemas.microsoft.com/office/drawing/2014/main" id="{2A510DA0-0BB2-1146-A613-091FD996552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2" name="Group">
              <a:extLst>
                <a:ext uri="{FF2B5EF4-FFF2-40B4-BE49-F238E27FC236}">
                  <a16:creationId xmlns:a16="http://schemas.microsoft.com/office/drawing/2014/main" id="{A3484B00-CEE9-0649-A78B-ECCA168ACBE7}"/>
                </a:ext>
              </a:extLst>
            </p:cNvPr>
            <p:cNvGrpSpPr/>
            <p:nvPr/>
          </p:nvGrpSpPr>
          <p:grpSpPr>
            <a:xfrm>
              <a:off x="5639541" y="6631204"/>
              <a:ext cx="2246860" cy="1079747"/>
              <a:chOff x="0" y="0"/>
              <a:chExt cx="2246858" cy="1079745"/>
            </a:xfrm>
          </p:grpSpPr>
          <p:sp>
            <p:nvSpPr>
              <p:cNvPr id="308" name="Line">
                <a:extLst>
                  <a:ext uri="{FF2B5EF4-FFF2-40B4-BE49-F238E27FC236}">
                    <a16:creationId xmlns:a16="http://schemas.microsoft.com/office/drawing/2014/main" id="{B3190288-1E15-6F4D-A258-FECF79C06B79}"/>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9" name="Line">
                <a:extLst>
                  <a:ext uri="{FF2B5EF4-FFF2-40B4-BE49-F238E27FC236}">
                    <a16:creationId xmlns:a16="http://schemas.microsoft.com/office/drawing/2014/main" id="{F7BA0AFA-1160-6D43-8667-0DE2D15DE020}"/>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0" name="LSTM">
                <a:extLst>
                  <a:ext uri="{FF2B5EF4-FFF2-40B4-BE49-F238E27FC236}">
                    <a16:creationId xmlns:a16="http://schemas.microsoft.com/office/drawing/2014/main" id="{E4FA4E9B-A315-0343-A134-9674F5B69858}"/>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11" name="Group">
                <a:extLst>
                  <a:ext uri="{FF2B5EF4-FFF2-40B4-BE49-F238E27FC236}">
                    <a16:creationId xmlns:a16="http://schemas.microsoft.com/office/drawing/2014/main" id="{B76DFC97-0EBD-B144-83DB-88586CB37FA9}"/>
                  </a:ext>
                </a:extLst>
              </p:cNvPr>
              <p:cNvGrpSpPr/>
              <p:nvPr/>
            </p:nvGrpSpPr>
            <p:grpSpPr>
              <a:xfrm>
                <a:off x="1964521" y="188695"/>
                <a:ext cx="282338" cy="891051"/>
                <a:chOff x="0" y="0"/>
                <a:chExt cx="282336" cy="891050"/>
              </a:xfrm>
            </p:grpSpPr>
            <p:sp>
              <p:nvSpPr>
                <p:cNvPr id="312" name="Rectangle">
                  <a:extLst>
                    <a:ext uri="{FF2B5EF4-FFF2-40B4-BE49-F238E27FC236}">
                      <a16:creationId xmlns:a16="http://schemas.microsoft.com/office/drawing/2014/main" id="{63AEC83D-E3F1-6E45-B2B9-CDFD5F0A47E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13" name="Circle">
                  <a:extLst>
                    <a:ext uri="{FF2B5EF4-FFF2-40B4-BE49-F238E27FC236}">
                      <a16:creationId xmlns:a16="http://schemas.microsoft.com/office/drawing/2014/main" id="{A1837C1F-BA6B-2240-BAF0-396077A6630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14" name="Circle">
                  <a:extLst>
                    <a:ext uri="{FF2B5EF4-FFF2-40B4-BE49-F238E27FC236}">
                      <a16:creationId xmlns:a16="http://schemas.microsoft.com/office/drawing/2014/main" id="{CE384403-A627-A641-B1CB-485131BB050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15" name="Circle">
                  <a:extLst>
                    <a:ext uri="{FF2B5EF4-FFF2-40B4-BE49-F238E27FC236}">
                      <a16:creationId xmlns:a16="http://schemas.microsoft.com/office/drawing/2014/main" id="{F24F5684-B166-BA43-8496-E8020D33224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3" name="Group">
              <a:extLst>
                <a:ext uri="{FF2B5EF4-FFF2-40B4-BE49-F238E27FC236}">
                  <a16:creationId xmlns:a16="http://schemas.microsoft.com/office/drawing/2014/main" id="{E7C02CE6-1BB7-AB44-8C04-2B594888461C}"/>
                </a:ext>
              </a:extLst>
            </p:cNvPr>
            <p:cNvGrpSpPr/>
            <p:nvPr/>
          </p:nvGrpSpPr>
          <p:grpSpPr>
            <a:xfrm>
              <a:off x="7912841" y="6631319"/>
              <a:ext cx="2246860" cy="1079631"/>
              <a:chOff x="0" y="0"/>
              <a:chExt cx="2246858" cy="1079630"/>
            </a:xfrm>
          </p:grpSpPr>
          <p:sp>
            <p:nvSpPr>
              <p:cNvPr id="300" name="Line">
                <a:extLst>
                  <a:ext uri="{FF2B5EF4-FFF2-40B4-BE49-F238E27FC236}">
                    <a16:creationId xmlns:a16="http://schemas.microsoft.com/office/drawing/2014/main" id="{F63DAE35-5DB8-FE4D-9E8E-9191A761A293}"/>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1" name="Line">
                <a:extLst>
                  <a:ext uri="{FF2B5EF4-FFF2-40B4-BE49-F238E27FC236}">
                    <a16:creationId xmlns:a16="http://schemas.microsoft.com/office/drawing/2014/main" id="{1FAA9176-5215-D347-8F6C-32D376957484}"/>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2" name="LSTM">
                <a:extLst>
                  <a:ext uri="{FF2B5EF4-FFF2-40B4-BE49-F238E27FC236}">
                    <a16:creationId xmlns:a16="http://schemas.microsoft.com/office/drawing/2014/main" id="{4005B9E8-458B-DD48-8A71-360098C03B52}"/>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03" name="Group">
                <a:extLst>
                  <a:ext uri="{FF2B5EF4-FFF2-40B4-BE49-F238E27FC236}">
                    <a16:creationId xmlns:a16="http://schemas.microsoft.com/office/drawing/2014/main" id="{C422848B-2FDD-3C42-B750-79A86C164A1C}"/>
                  </a:ext>
                </a:extLst>
              </p:cNvPr>
              <p:cNvGrpSpPr/>
              <p:nvPr/>
            </p:nvGrpSpPr>
            <p:grpSpPr>
              <a:xfrm>
                <a:off x="1964521" y="188580"/>
                <a:ext cx="282338" cy="891051"/>
                <a:chOff x="0" y="0"/>
                <a:chExt cx="282336" cy="891050"/>
              </a:xfrm>
            </p:grpSpPr>
            <p:sp>
              <p:nvSpPr>
                <p:cNvPr id="304" name="Rectangle">
                  <a:extLst>
                    <a:ext uri="{FF2B5EF4-FFF2-40B4-BE49-F238E27FC236}">
                      <a16:creationId xmlns:a16="http://schemas.microsoft.com/office/drawing/2014/main" id="{491979E1-E537-9E4C-8E15-B9BA271EE084}"/>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05" name="Circle">
                  <a:extLst>
                    <a:ext uri="{FF2B5EF4-FFF2-40B4-BE49-F238E27FC236}">
                      <a16:creationId xmlns:a16="http://schemas.microsoft.com/office/drawing/2014/main" id="{B789A694-E76C-BE48-95C6-769D4811E12B}"/>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06" name="Circle">
                  <a:extLst>
                    <a:ext uri="{FF2B5EF4-FFF2-40B4-BE49-F238E27FC236}">
                      <a16:creationId xmlns:a16="http://schemas.microsoft.com/office/drawing/2014/main" id="{12A0DB2C-2423-4B4E-BD62-0397FC45CDB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07" name="Circle">
                  <a:extLst>
                    <a:ext uri="{FF2B5EF4-FFF2-40B4-BE49-F238E27FC236}">
                      <a16:creationId xmlns:a16="http://schemas.microsoft.com/office/drawing/2014/main" id="{4A583144-BD82-C14A-AF2A-38F0F77D884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4" name="Group">
              <a:extLst>
                <a:ext uri="{FF2B5EF4-FFF2-40B4-BE49-F238E27FC236}">
                  <a16:creationId xmlns:a16="http://schemas.microsoft.com/office/drawing/2014/main" id="{BD1CCA31-AA56-CF42-9EC6-5D4407296045}"/>
                </a:ext>
              </a:extLst>
            </p:cNvPr>
            <p:cNvGrpSpPr/>
            <p:nvPr/>
          </p:nvGrpSpPr>
          <p:grpSpPr>
            <a:xfrm rot="16200000">
              <a:off x="9580107" y="2934907"/>
              <a:ext cx="282338" cy="1171034"/>
              <a:chOff x="0" y="0"/>
              <a:chExt cx="282336" cy="1171032"/>
            </a:xfrm>
          </p:grpSpPr>
          <p:sp>
            <p:nvSpPr>
              <p:cNvPr id="295" name="Rectangle">
                <a:extLst>
                  <a:ext uri="{FF2B5EF4-FFF2-40B4-BE49-F238E27FC236}">
                    <a16:creationId xmlns:a16="http://schemas.microsoft.com/office/drawing/2014/main" id="{8358D491-C8E2-7443-8FA9-C717648ACEB6}"/>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96" name="Circle">
                <a:extLst>
                  <a:ext uri="{FF2B5EF4-FFF2-40B4-BE49-F238E27FC236}">
                    <a16:creationId xmlns:a16="http://schemas.microsoft.com/office/drawing/2014/main" id="{C35DF47D-E39F-144B-BF77-48AA01E2C84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7" name="Circle">
                <a:extLst>
                  <a:ext uri="{FF2B5EF4-FFF2-40B4-BE49-F238E27FC236}">
                    <a16:creationId xmlns:a16="http://schemas.microsoft.com/office/drawing/2014/main" id="{AA957C76-46A0-1143-904A-2A73E0E9409C}"/>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8" name="Circle">
                <a:extLst>
                  <a:ext uri="{FF2B5EF4-FFF2-40B4-BE49-F238E27FC236}">
                    <a16:creationId xmlns:a16="http://schemas.microsoft.com/office/drawing/2014/main" id="{B65DAA31-27A8-024B-96C7-216E5B1AA48E}"/>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9" name="Circle">
                <a:extLst>
                  <a:ext uri="{FF2B5EF4-FFF2-40B4-BE49-F238E27FC236}">
                    <a16:creationId xmlns:a16="http://schemas.microsoft.com/office/drawing/2014/main" id="{EF70F54F-5BFC-2845-A194-EBDAF9E3D70D}"/>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5" name="Group">
              <a:extLst>
                <a:ext uri="{FF2B5EF4-FFF2-40B4-BE49-F238E27FC236}">
                  <a16:creationId xmlns:a16="http://schemas.microsoft.com/office/drawing/2014/main" id="{35749EE5-B585-6045-8271-94DE62E990B2}"/>
                </a:ext>
              </a:extLst>
            </p:cNvPr>
            <p:cNvGrpSpPr/>
            <p:nvPr/>
          </p:nvGrpSpPr>
          <p:grpSpPr>
            <a:xfrm rot="16200000">
              <a:off x="7294107" y="2934907"/>
              <a:ext cx="282338" cy="1171034"/>
              <a:chOff x="0" y="0"/>
              <a:chExt cx="282336" cy="1171032"/>
            </a:xfrm>
          </p:grpSpPr>
          <p:sp>
            <p:nvSpPr>
              <p:cNvPr id="290" name="Rectangle">
                <a:extLst>
                  <a:ext uri="{FF2B5EF4-FFF2-40B4-BE49-F238E27FC236}">
                    <a16:creationId xmlns:a16="http://schemas.microsoft.com/office/drawing/2014/main" id="{B3C55A63-A642-F544-B348-9186439FD192}"/>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91" name="Circle">
                <a:extLst>
                  <a:ext uri="{FF2B5EF4-FFF2-40B4-BE49-F238E27FC236}">
                    <a16:creationId xmlns:a16="http://schemas.microsoft.com/office/drawing/2014/main" id="{C74CE09A-CA05-0945-9686-265F8EA265BD}"/>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2" name="Circle">
                <a:extLst>
                  <a:ext uri="{FF2B5EF4-FFF2-40B4-BE49-F238E27FC236}">
                    <a16:creationId xmlns:a16="http://schemas.microsoft.com/office/drawing/2014/main" id="{DA885838-3FCF-F943-85F0-4A0925CD99E9}"/>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3" name="Circle">
                <a:extLst>
                  <a:ext uri="{FF2B5EF4-FFF2-40B4-BE49-F238E27FC236}">
                    <a16:creationId xmlns:a16="http://schemas.microsoft.com/office/drawing/2014/main" id="{86AB15CF-B7D6-0945-8338-308204C99B0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4" name="Circle">
                <a:extLst>
                  <a:ext uri="{FF2B5EF4-FFF2-40B4-BE49-F238E27FC236}">
                    <a16:creationId xmlns:a16="http://schemas.microsoft.com/office/drawing/2014/main" id="{7A993B82-AEDC-D045-9121-3988C56AEE1C}"/>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6" name="Group">
              <a:extLst>
                <a:ext uri="{FF2B5EF4-FFF2-40B4-BE49-F238E27FC236}">
                  <a16:creationId xmlns:a16="http://schemas.microsoft.com/office/drawing/2014/main" id="{C5A747FE-294D-7348-B435-73220E1269B5}"/>
                </a:ext>
              </a:extLst>
            </p:cNvPr>
            <p:cNvGrpSpPr/>
            <p:nvPr/>
          </p:nvGrpSpPr>
          <p:grpSpPr>
            <a:xfrm rot="16200000">
              <a:off x="5008107" y="2934907"/>
              <a:ext cx="282338" cy="1171034"/>
              <a:chOff x="0" y="0"/>
              <a:chExt cx="282336" cy="1171032"/>
            </a:xfrm>
          </p:grpSpPr>
          <p:sp>
            <p:nvSpPr>
              <p:cNvPr id="285" name="Rectangle">
                <a:extLst>
                  <a:ext uri="{FF2B5EF4-FFF2-40B4-BE49-F238E27FC236}">
                    <a16:creationId xmlns:a16="http://schemas.microsoft.com/office/drawing/2014/main" id="{2FEA1616-860A-B941-ADFE-DB23F5B79070}"/>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86" name="Circle">
                <a:extLst>
                  <a:ext uri="{FF2B5EF4-FFF2-40B4-BE49-F238E27FC236}">
                    <a16:creationId xmlns:a16="http://schemas.microsoft.com/office/drawing/2014/main" id="{2F855A9D-A593-3749-8C4D-2DE0DB784153}"/>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7" name="Circle">
                <a:extLst>
                  <a:ext uri="{FF2B5EF4-FFF2-40B4-BE49-F238E27FC236}">
                    <a16:creationId xmlns:a16="http://schemas.microsoft.com/office/drawing/2014/main" id="{D336A2B3-3116-464F-BD91-00691A305FE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8" name="Circle">
                <a:extLst>
                  <a:ext uri="{FF2B5EF4-FFF2-40B4-BE49-F238E27FC236}">
                    <a16:creationId xmlns:a16="http://schemas.microsoft.com/office/drawing/2014/main" id="{C8C6CAAA-6D43-F341-B1F5-0764C07C4AB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9" name="Circle">
                <a:extLst>
                  <a:ext uri="{FF2B5EF4-FFF2-40B4-BE49-F238E27FC236}">
                    <a16:creationId xmlns:a16="http://schemas.microsoft.com/office/drawing/2014/main" id="{2B41DB19-E949-E845-98BD-D46BBC76189E}"/>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7" name="Group">
              <a:extLst>
                <a:ext uri="{FF2B5EF4-FFF2-40B4-BE49-F238E27FC236}">
                  <a16:creationId xmlns:a16="http://schemas.microsoft.com/office/drawing/2014/main" id="{1FC4E829-EDBF-114A-BF0B-C5C8FF1585DD}"/>
                </a:ext>
              </a:extLst>
            </p:cNvPr>
            <p:cNvGrpSpPr/>
            <p:nvPr/>
          </p:nvGrpSpPr>
          <p:grpSpPr>
            <a:xfrm rot="16200000">
              <a:off x="2849107" y="2934907"/>
              <a:ext cx="282338" cy="1171034"/>
              <a:chOff x="0" y="0"/>
              <a:chExt cx="282336" cy="1171032"/>
            </a:xfrm>
          </p:grpSpPr>
          <p:sp>
            <p:nvSpPr>
              <p:cNvPr id="280" name="Rectangle">
                <a:extLst>
                  <a:ext uri="{FF2B5EF4-FFF2-40B4-BE49-F238E27FC236}">
                    <a16:creationId xmlns:a16="http://schemas.microsoft.com/office/drawing/2014/main" id="{6B490602-92F7-034D-B795-DD92684C14FA}"/>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81" name="Circle">
                <a:extLst>
                  <a:ext uri="{FF2B5EF4-FFF2-40B4-BE49-F238E27FC236}">
                    <a16:creationId xmlns:a16="http://schemas.microsoft.com/office/drawing/2014/main" id="{B94527B5-F1DB-6640-8EF9-2C4C6872BA63}"/>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2" name="Circle">
                <a:extLst>
                  <a:ext uri="{FF2B5EF4-FFF2-40B4-BE49-F238E27FC236}">
                    <a16:creationId xmlns:a16="http://schemas.microsoft.com/office/drawing/2014/main" id="{799DF156-1B5F-F145-B289-13E94D6D293E}"/>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3" name="Circle">
                <a:extLst>
                  <a:ext uri="{FF2B5EF4-FFF2-40B4-BE49-F238E27FC236}">
                    <a16:creationId xmlns:a16="http://schemas.microsoft.com/office/drawing/2014/main" id="{4C3180D2-8052-DB44-8215-03B3FF38E113}"/>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4" name="Circle">
                <a:extLst>
                  <a:ext uri="{FF2B5EF4-FFF2-40B4-BE49-F238E27FC236}">
                    <a16:creationId xmlns:a16="http://schemas.microsoft.com/office/drawing/2014/main" id="{5A8F01C7-4024-F746-8059-5FBBDCD68294}"/>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8" name="Group">
              <a:extLst>
                <a:ext uri="{FF2B5EF4-FFF2-40B4-BE49-F238E27FC236}">
                  <a16:creationId xmlns:a16="http://schemas.microsoft.com/office/drawing/2014/main" id="{66540C78-B702-1945-BAED-4296C2A476A8}"/>
                </a:ext>
              </a:extLst>
            </p:cNvPr>
            <p:cNvGrpSpPr/>
            <p:nvPr/>
          </p:nvGrpSpPr>
          <p:grpSpPr>
            <a:xfrm>
              <a:off x="2990276" y="3043263"/>
              <a:ext cx="9029701" cy="322923"/>
              <a:chOff x="0" y="0"/>
              <a:chExt cx="9029699" cy="322922"/>
            </a:xfrm>
          </p:grpSpPr>
          <p:sp>
            <p:nvSpPr>
              <p:cNvPr id="275" name="Line">
                <a:extLst>
                  <a:ext uri="{FF2B5EF4-FFF2-40B4-BE49-F238E27FC236}">
                    <a16:creationId xmlns:a16="http://schemas.microsoft.com/office/drawing/2014/main" id="{DF03D673-1C6D-6F4E-AE6B-034C64C74F2F}"/>
                  </a:ext>
                </a:extLst>
              </p:cNvPr>
              <p:cNvSpPr/>
              <p:nvPr/>
            </p:nvSpPr>
            <p:spPr>
              <a:xfrm>
                <a:off x="9029699"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6" name="Line">
                <a:extLst>
                  <a:ext uri="{FF2B5EF4-FFF2-40B4-BE49-F238E27FC236}">
                    <a16:creationId xmlns:a16="http://schemas.microsoft.com/office/drawing/2014/main" id="{A9707F46-2DFC-634F-84E8-9400EB42259A}"/>
                  </a:ext>
                </a:extLst>
              </p:cNvPr>
              <p:cNvSpPr/>
              <p:nvPr/>
            </p:nvSpPr>
            <p:spPr>
              <a:xfrm>
                <a:off x="6730999"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7" name="Line">
                <a:extLst>
                  <a:ext uri="{FF2B5EF4-FFF2-40B4-BE49-F238E27FC236}">
                    <a16:creationId xmlns:a16="http://schemas.microsoft.com/office/drawing/2014/main" id="{5C54C3C0-DEFC-AE4F-B079-28770DE6DE8D}"/>
                  </a:ext>
                </a:extLst>
              </p:cNvPr>
              <p:cNvSpPr/>
              <p:nvPr/>
            </p:nvSpPr>
            <p:spPr>
              <a:xfrm>
                <a:off x="4445000"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8" name="Line">
                <a:extLst>
                  <a:ext uri="{FF2B5EF4-FFF2-40B4-BE49-F238E27FC236}">
                    <a16:creationId xmlns:a16="http://schemas.microsoft.com/office/drawing/2014/main" id="{1BDF445A-7CA5-FC45-9424-4E991D56BC28}"/>
                  </a:ext>
                </a:extLst>
              </p:cNvPr>
              <p:cNvSpPr/>
              <p:nvPr/>
            </p:nvSpPr>
            <p:spPr>
              <a:xfrm>
                <a:off x="2158999" y="-1"/>
                <a:ext cx="1" cy="3229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9" name="Line">
                <a:extLst>
                  <a:ext uri="{FF2B5EF4-FFF2-40B4-BE49-F238E27FC236}">
                    <a16:creationId xmlns:a16="http://schemas.microsoft.com/office/drawing/2014/main" id="{C0DB4698-30D5-DF41-9377-8D326C064695}"/>
                  </a:ext>
                </a:extLst>
              </p:cNvPr>
              <p:cNvSpPr/>
              <p:nvPr/>
            </p:nvSpPr>
            <p:spPr>
              <a:xfrm flipH="1">
                <a:off x="-1" y="-1"/>
                <a:ext cx="2" cy="3229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19" name="Group">
              <a:extLst>
                <a:ext uri="{FF2B5EF4-FFF2-40B4-BE49-F238E27FC236}">
                  <a16:creationId xmlns:a16="http://schemas.microsoft.com/office/drawing/2014/main" id="{8504BD0B-58CD-EA43-8C81-C9DF36D38BBB}"/>
                </a:ext>
              </a:extLst>
            </p:cNvPr>
            <p:cNvGrpSpPr/>
            <p:nvPr/>
          </p:nvGrpSpPr>
          <p:grpSpPr>
            <a:xfrm>
              <a:off x="822262" y="6819900"/>
              <a:ext cx="282338" cy="891051"/>
              <a:chOff x="0" y="0"/>
              <a:chExt cx="282336" cy="891050"/>
            </a:xfrm>
          </p:grpSpPr>
          <p:sp>
            <p:nvSpPr>
              <p:cNvPr id="271" name="Rectangle">
                <a:extLst>
                  <a:ext uri="{FF2B5EF4-FFF2-40B4-BE49-F238E27FC236}">
                    <a16:creationId xmlns:a16="http://schemas.microsoft.com/office/drawing/2014/main" id="{954D4546-0486-5E42-BBB3-CAD2ACDCA40F}"/>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72" name="Circle">
                <a:extLst>
                  <a:ext uri="{FF2B5EF4-FFF2-40B4-BE49-F238E27FC236}">
                    <a16:creationId xmlns:a16="http://schemas.microsoft.com/office/drawing/2014/main" id="{6E08C083-A077-0843-946A-74D5E19029E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3" name="Circle">
                <a:extLst>
                  <a:ext uri="{FF2B5EF4-FFF2-40B4-BE49-F238E27FC236}">
                    <a16:creationId xmlns:a16="http://schemas.microsoft.com/office/drawing/2014/main" id="{3057493E-B50C-3547-97B6-D7A228AF706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4" name="Circle">
                <a:extLst>
                  <a:ext uri="{FF2B5EF4-FFF2-40B4-BE49-F238E27FC236}">
                    <a16:creationId xmlns:a16="http://schemas.microsoft.com/office/drawing/2014/main" id="{000E3008-04BC-B941-9E29-D5A82852B5C4}"/>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20" name="Line">
              <a:extLst>
                <a:ext uri="{FF2B5EF4-FFF2-40B4-BE49-F238E27FC236}">
                  <a16:creationId xmlns:a16="http://schemas.microsoft.com/office/drawing/2014/main" id="{48A912B9-2A54-4B4E-9FCF-C4AF75D69F76}"/>
                </a:ext>
              </a:extLst>
            </p:cNvPr>
            <p:cNvSpPr/>
            <p:nvPr/>
          </p:nvSpPr>
          <p:spPr>
            <a:xfrm rot="10258564">
              <a:off x="834401" y="4590838"/>
              <a:ext cx="11355568" cy="1377606"/>
            </a:xfrm>
            <a:custGeom>
              <a:avLst/>
              <a:gdLst/>
              <a:ahLst/>
              <a:cxnLst>
                <a:cxn ang="0">
                  <a:pos x="wd2" y="hd2"/>
                </a:cxn>
                <a:cxn ang="5400000">
                  <a:pos x="wd2" y="hd2"/>
                </a:cxn>
                <a:cxn ang="10800000">
                  <a:pos x="wd2" y="hd2"/>
                </a:cxn>
                <a:cxn ang="16200000">
                  <a:pos x="wd2" y="hd2"/>
                </a:cxn>
              </a:cxnLst>
              <a:rect l="0" t="0" r="r" b="b"/>
              <a:pathLst>
                <a:path w="21600" h="16852" extrusionOk="0">
                  <a:moveTo>
                    <a:pt x="0" y="3615"/>
                  </a:moveTo>
                  <a:cubicBezTo>
                    <a:pt x="889" y="2377"/>
                    <a:pt x="1796" y="1770"/>
                    <a:pt x="2705" y="1806"/>
                  </a:cubicBezTo>
                  <a:cubicBezTo>
                    <a:pt x="4541" y="1879"/>
                    <a:pt x="6340" y="4555"/>
                    <a:pt x="8148" y="6568"/>
                  </a:cubicBezTo>
                  <a:cubicBezTo>
                    <a:pt x="9934" y="8557"/>
                    <a:pt x="11743" y="9747"/>
                    <a:pt x="13511" y="12326"/>
                  </a:cubicBezTo>
                  <a:cubicBezTo>
                    <a:pt x="16096" y="16094"/>
                    <a:pt x="18616" y="21600"/>
                    <a:pt x="20648" y="9160"/>
                  </a:cubicBezTo>
                  <a:cubicBezTo>
                    <a:pt x="21056" y="6659"/>
                    <a:pt x="21380" y="3524"/>
                    <a:pt x="21600" y="0"/>
                  </a:cubicBezTo>
                </a:path>
              </a:pathLst>
            </a:custGeom>
            <a:ln w="25400">
              <a:solidFill>
                <a:srgbClr val="000000"/>
              </a:solidFill>
              <a:miter lim="400000"/>
              <a:tailEnd type="triangle"/>
            </a:ln>
          </p:spPr>
          <p:txBody>
            <a:bodyPr lIns="35719" tIns="35719" rIns="35719" bIns="35719" anchor="ctr"/>
            <a:lstStyle/>
            <a:p>
              <a:pPr>
                <a:defRPr sz="2400"/>
              </a:pPr>
              <a:endParaRPr sz="1687"/>
            </a:p>
          </p:txBody>
        </p:sp>
        <p:grpSp>
          <p:nvGrpSpPr>
            <p:cNvPr id="221" name="Group">
              <a:extLst>
                <a:ext uri="{FF2B5EF4-FFF2-40B4-BE49-F238E27FC236}">
                  <a16:creationId xmlns:a16="http://schemas.microsoft.com/office/drawing/2014/main" id="{E180176F-F1F0-0648-94EA-C7CEB45EE591}"/>
                </a:ext>
              </a:extLst>
            </p:cNvPr>
            <p:cNvGrpSpPr/>
            <p:nvPr/>
          </p:nvGrpSpPr>
          <p:grpSpPr>
            <a:xfrm>
              <a:off x="2404760" y="5887007"/>
              <a:ext cx="1171033" cy="733686"/>
              <a:chOff x="0" y="0"/>
              <a:chExt cx="1171032" cy="733684"/>
            </a:xfrm>
          </p:grpSpPr>
          <p:grpSp>
            <p:nvGrpSpPr>
              <p:cNvPr id="264" name="Group">
                <a:extLst>
                  <a:ext uri="{FF2B5EF4-FFF2-40B4-BE49-F238E27FC236}">
                    <a16:creationId xmlns:a16="http://schemas.microsoft.com/office/drawing/2014/main" id="{D2846F85-A0B4-364C-BC55-FE15DDEEF806}"/>
                  </a:ext>
                </a:extLst>
              </p:cNvPr>
              <p:cNvGrpSpPr/>
              <p:nvPr/>
            </p:nvGrpSpPr>
            <p:grpSpPr>
              <a:xfrm rot="16200000">
                <a:off x="444347" y="7000"/>
                <a:ext cx="282338" cy="1171033"/>
                <a:chOff x="0" y="0"/>
                <a:chExt cx="282336" cy="1171032"/>
              </a:xfrm>
            </p:grpSpPr>
            <p:sp>
              <p:nvSpPr>
                <p:cNvPr id="266" name="Rectangle">
                  <a:extLst>
                    <a:ext uri="{FF2B5EF4-FFF2-40B4-BE49-F238E27FC236}">
                      <a16:creationId xmlns:a16="http://schemas.microsoft.com/office/drawing/2014/main" id="{48878AD4-455B-5E4A-AEDA-3728DD935877}"/>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67" name="Circle">
                  <a:extLst>
                    <a:ext uri="{FF2B5EF4-FFF2-40B4-BE49-F238E27FC236}">
                      <a16:creationId xmlns:a16="http://schemas.microsoft.com/office/drawing/2014/main" id="{44FA1A17-A0D9-2241-ADD0-21F2264F1F89}"/>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8" name="Circle">
                  <a:extLst>
                    <a:ext uri="{FF2B5EF4-FFF2-40B4-BE49-F238E27FC236}">
                      <a16:creationId xmlns:a16="http://schemas.microsoft.com/office/drawing/2014/main" id="{9C41A233-70CC-D648-8C8A-8780C09F3D8B}"/>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9" name="Circle">
                  <a:extLst>
                    <a:ext uri="{FF2B5EF4-FFF2-40B4-BE49-F238E27FC236}">
                      <a16:creationId xmlns:a16="http://schemas.microsoft.com/office/drawing/2014/main" id="{8D77E26E-60EC-8A4E-97F8-D22BBCB8BBA7}"/>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0" name="Circle">
                  <a:extLst>
                    <a:ext uri="{FF2B5EF4-FFF2-40B4-BE49-F238E27FC236}">
                      <a16:creationId xmlns:a16="http://schemas.microsoft.com/office/drawing/2014/main" id="{D49B1BC3-48EE-344C-939B-DD6991DE6C55}"/>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65" name="Line">
                <a:extLst>
                  <a:ext uri="{FF2B5EF4-FFF2-40B4-BE49-F238E27FC236}">
                    <a16:creationId xmlns:a16="http://schemas.microsoft.com/office/drawing/2014/main" id="{769E2CDE-F926-0643-A61C-529F01CD3021}"/>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2" name="Group">
              <a:extLst>
                <a:ext uri="{FF2B5EF4-FFF2-40B4-BE49-F238E27FC236}">
                  <a16:creationId xmlns:a16="http://schemas.microsoft.com/office/drawing/2014/main" id="{53B9FA66-E093-F044-B129-1EAE90B0C900}"/>
                </a:ext>
              </a:extLst>
            </p:cNvPr>
            <p:cNvGrpSpPr/>
            <p:nvPr/>
          </p:nvGrpSpPr>
          <p:grpSpPr>
            <a:xfrm>
              <a:off x="4563760" y="5887007"/>
              <a:ext cx="1171033" cy="733686"/>
              <a:chOff x="0" y="0"/>
              <a:chExt cx="1171032" cy="733684"/>
            </a:xfrm>
          </p:grpSpPr>
          <p:grpSp>
            <p:nvGrpSpPr>
              <p:cNvPr id="257" name="Group">
                <a:extLst>
                  <a:ext uri="{FF2B5EF4-FFF2-40B4-BE49-F238E27FC236}">
                    <a16:creationId xmlns:a16="http://schemas.microsoft.com/office/drawing/2014/main" id="{2FD8E270-3E64-F44E-B9BD-8A855D661C83}"/>
                  </a:ext>
                </a:extLst>
              </p:cNvPr>
              <p:cNvGrpSpPr/>
              <p:nvPr/>
            </p:nvGrpSpPr>
            <p:grpSpPr>
              <a:xfrm rot="16200000">
                <a:off x="444347" y="7000"/>
                <a:ext cx="282338" cy="1171033"/>
                <a:chOff x="0" y="0"/>
                <a:chExt cx="282336" cy="1171032"/>
              </a:xfrm>
            </p:grpSpPr>
            <p:sp>
              <p:nvSpPr>
                <p:cNvPr id="259" name="Rectangle">
                  <a:extLst>
                    <a:ext uri="{FF2B5EF4-FFF2-40B4-BE49-F238E27FC236}">
                      <a16:creationId xmlns:a16="http://schemas.microsoft.com/office/drawing/2014/main" id="{AD8AC6D0-0858-F94F-A39D-AB23E682E589}"/>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60" name="Circle">
                  <a:extLst>
                    <a:ext uri="{FF2B5EF4-FFF2-40B4-BE49-F238E27FC236}">
                      <a16:creationId xmlns:a16="http://schemas.microsoft.com/office/drawing/2014/main" id="{3583D93B-E75F-3F44-8A63-E04DD2AE85F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1" name="Circle">
                  <a:extLst>
                    <a:ext uri="{FF2B5EF4-FFF2-40B4-BE49-F238E27FC236}">
                      <a16:creationId xmlns:a16="http://schemas.microsoft.com/office/drawing/2014/main" id="{27CC846F-E867-DE4F-938B-3E6C01D5A6A0}"/>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2" name="Circle">
                  <a:extLst>
                    <a:ext uri="{FF2B5EF4-FFF2-40B4-BE49-F238E27FC236}">
                      <a16:creationId xmlns:a16="http://schemas.microsoft.com/office/drawing/2014/main" id="{C8DE4A88-7938-C640-A7D4-BC684765CBE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3" name="Circle">
                  <a:extLst>
                    <a:ext uri="{FF2B5EF4-FFF2-40B4-BE49-F238E27FC236}">
                      <a16:creationId xmlns:a16="http://schemas.microsoft.com/office/drawing/2014/main" id="{173C3FE6-C3CE-4C4E-9C4A-10F47ED6B50F}"/>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58" name="Line">
                <a:extLst>
                  <a:ext uri="{FF2B5EF4-FFF2-40B4-BE49-F238E27FC236}">
                    <a16:creationId xmlns:a16="http://schemas.microsoft.com/office/drawing/2014/main" id="{24C08DF5-3BB0-6D41-A372-A96E9E462744}"/>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3" name="Group">
              <a:extLst>
                <a:ext uri="{FF2B5EF4-FFF2-40B4-BE49-F238E27FC236}">
                  <a16:creationId xmlns:a16="http://schemas.microsoft.com/office/drawing/2014/main" id="{2086D8F6-C6AA-684C-A894-B50F893899D7}"/>
                </a:ext>
              </a:extLst>
            </p:cNvPr>
            <p:cNvGrpSpPr/>
            <p:nvPr/>
          </p:nvGrpSpPr>
          <p:grpSpPr>
            <a:xfrm>
              <a:off x="6849760" y="5887007"/>
              <a:ext cx="1171033" cy="733686"/>
              <a:chOff x="0" y="0"/>
              <a:chExt cx="1171032" cy="733684"/>
            </a:xfrm>
          </p:grpSpPr>
          <p:grpSp>
            <p:nvGrpSpPr>
              <p:cNvPr id="250" name="Group">
                <a:extLst>
                  <a:ext uri="{FF2B5EF4-FFF2-40B4-BE49-F238E27FC236}">
                    <a16:creationId xmlns:a16="http://schemas.microsoft.com/office/drawing/2014/main" id="{1C708851-FFDA-2A45-BD55-8CAD7462170B}"/>
                  </a:ext>
                </a:extLst>
              </p:cNvPr>
              <p:cNvGrpSpPr/>
              <p:nvPr/>
            </p:nvGrpSpPr>
            <p:grpSpPr>
              <a:xfrm rot="16200000">
                <a:off x="444347" y="7000"/>
                <a:ext cx="282338" cy="1171033"/>
                <a:chOff x="0" y="0"/>
                <a:chExt cx="282336" cy="1171032"/>
              </a:xfrm>
            </p:grpSpPr>
            <p:sp>
              <p:nvSpPr>
                <p:cNvPr id="252" name="Rectangle">
                  <a:extLst>
                    <a:ext uri="{FF2B5EF4-FFF2-40B4-BE49-F238E27FC236}">
                      <a16:creationId xmlns:a16="http://schemas.microsoft.com/office/drawing/2014/main" id="{721BB7F1-8D43-1D48-AB35-9B5545A6E968}"/>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53" name="Circle">
                  <a:extLst>
                    <a:ext uri="{FF2B5EF4-FFF2-40B4-BE49-F238E27FC236}">
                      <a16:creationId xmlns:a16="http://schemas.microsoft.com/office/drawing/2014/main" id="{AA3BF74B-D762-994E-A532-F702B84739A0}"/>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4" name="Circle">
                  <a:extLst>
                    <a:ext uri="{FF2B5EF4-FFF2-40B4-BE49-F238E27FC236}">
                      <a16:creationId xmlns:a16="http://schemas.microsoft.com/office/drawing/2014/main" id="{2522723E-D058-E84C-9B55-E151902B7610}"/>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5" name="Circle">
                  <a:extLst>
                    <a:ext uri="{FF2B5EF4-FFF2-40B4-BE49-F238E27FC236}">
                      <a16:creationId xmlns:a16="http://schemas.microsoft.com/office/drawing/2014/main" id="{92353637-0784-8444-ABCD-092F714E2D91}"/>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6" name="Circle">
                  <a:extLst>
                    <a:ext uri="{FF2B5EF4-FFF2-40B4-BE49-F238E27FC236}">
                      <a16:creationId xmlns:a16="http://schemas.microsoft.com/office/drawing/2014/main" id="{84EBC02B-D6A5-434D-9B3F-1319017DDF96}"/>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51" name="Line">
                <a:extLst>
                  <a:ext uri="{FF2B5EF4-FFF2-40B4-BE49-F238E27FC236}">
                    <a16:creationId xmlns:a16="http://schemas.microsoft.com/office/drawing/2014/main" id="{365C0C81-B640-8B4A-9754-21A700ECCD7A}"/>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4" name="Group">
              <a:extLst>
                <a:ext uri="{FF2B5EF4-FFF2-40B4-BE49-F238E27FC236}">
                  <a16:creationId xmlns:a16="http://schemas.microsoft.com/office/drawing/2014/main" id="{4D9472C1-7C56-4341-AE6A-446BAAA8C805}"/>
                </a:ext>
              </a:extLst>
            </p:cNvPr>
            <p:cNvGrpSpPr/>
            <p:nvPr/>
          </p:nvGrpSpPr>
          <p:grpSpPr>
            <a:xfrm>
              <a:off x="9135760" y="5887007"/>
              <a:ext cx="1171033" cy="733686"/>
              <a:chOff x="0" y="0"/>
              <a:chExt cx="1171032" cy="733684"/>
            </a:xfrm>
          </p:grpSpPr>
          <p:grpSp>
            <p:nvGrpSpPr>
              <p:cNvPr id="243" name="Group">
                <a:extLst>
                  <a:ext uri="{FF2B5EF4-FFF2-40B4-BE49-F238E27FC236}">
                    <a16:creationId xmlns:a16="http://schemas.microsoft.com/office/drawing/2014/main" id="{1B383065-FE6B-054C-A0F8-9A78D0B39369}"/>
                  </a:ext>
                </a:extLst>
              </p:cNvPr>
              <p:cNvGrpSpPr/>
              <p:nvPr/>
            </p:nvGrpSpPr>
            <p:grpSpPr>
              <a:xfrm rot="16200000">
                <a:off x="444347" y="7000"/>
                <a:ext cx="282338" cy="1171033"/>
                <a:chOff x="0" y="0"/>
                <a:chExt cx="282336" cy="1171032"/>
              </a:xfrm>
            </p:grpSpPr>
            <p:sp>
              <p:nvSpPr>
                <p:cNvPr id="245" name="Rectangle">
                  <a:extLst>
                    <a:ext uri="{FF2B5EF4-FFF2-40B4-BE49-F238E27FC236}">
                      <a16:creationId xmlns:a16="http://schemas.microsoft.com/office/drawing/2014/main" id="{3D57F7CE-6F90-2A48-B071-F72C275B3ACA}"/>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46" name="Circle">
                  <a:extLst>
                    <a:ext uri="{FF2B5EF4-FFF2-40B4-BE49-F238E27FC236}">
                      <a16:creationId xmlns:a16="http://schemas.microsoft.com/office/drawing/2014/main" id="{872AD698-479B-AB4D-BBA6-811BFAF8977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7" name="Circle">
                  <a:extLst>
                    <a:ext uri="{FF2B5EF4-FFF2-40B4-BE49-F238E27FC236}">
                      <a16:creationId xmlns:a16="http://schemas.microsoft.com/office/drawing/2014/main" id="{4083B9C9-7C83-4A40-87C0-6359B378BFAA}"/>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8" name="Circle">
                  <a:extLst>
                    <a:ext uri="{FF2B5EF4-FFF2-40B4-BE49-F238E27FC236}">
                      <a16:creationId xmlns:a16="http://schemas.microsoft.com/office/drawing/2014/main" id="{615AE5FF-073B-1149-8CBC-63E63B35737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9" name="Circle">
                  <a:extLst>
                    <a:ext uri="{FF2B5EF4-FFF2-40B4-BE49-F238E27FC236}">
                      <a16:creationId xmlns:a16="http://schemas.microsoft.com/office/drawing/2014/main" id="{3CD8369D-FE0C-5E4C-B597-9ADC421AEC59}"/>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44" name="Line">
                <a:extLst>
                  <a:ext uri="{FF2B5EF4-FFF2-40B4-BE49-F238E27FC236}">
                    <a16:creationId xmlns:a16="http://schemas.microsoft.com/office/drawing/2014/main" id="{ED56A78A-070B-9646-9CE8-148B8F912278}"/>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
          <p:nvSpPr>
            <p:cNvPr id="225" name="argmax">
              <a:extLst>
                <a:ext uri="{FF2B5EF4-FFF2-40B4-BE49-F238E27FC236}">
                  <a16:creationId xmlns:a16="http://schemas.microsoft.com/office/drawing/2014/main" id="{3893727D-FBC2-E04F-B9D0-24F0C534A631}"/>
                </a:ext>
              </a:extLst>
            </p:cNvPr>
            <p:cNvSpPr txBox="1"/>
            <p:nvPr/>
          </p:nvSpPr>
          <p:spPr>
            <a:xfrm>
              <a:off x="4024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6" name="argmax">
              <a:extLst>
                <a:ext uri="{FF2B5EF4-FFF2-40B4-BE49-F238E27FC236}">
                  <a16:creationId xmlns:a16="http://schemas.microsoft.com/office/drawing/2014/main" id="{35E2618E-A575-5548-8156-D73489CFD7A7}"/>
                </a:ext>
              </a:extLst>
            </p:cNvPr>
            <p:cNvSpPr txBox="1"/>
            <p:nvPr/>
          </p:nvSpPr>
          <p:spPr>
            <a:xfrm>
              <a:off x="26884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7" name="argmax">
              <a:extLst>
                <a:ext uri="{FF2B5EF4-FFF2-40B4-BE49-F238E27FC236}">
                  <a16:creationId xmlns:a16="http://schemas.microsoft.com/office/drawing/2014/main" id="{58ECB20D-1732-4842-BE31-AA425E4C4E05}"/>
                </a:ext>
              </a:extLst>
            </p:cNvPr>
            <p:cNvSpPr txBox="1"/>
            <p:nvPr/>
          </p:nvSpPr>
          <p:spPr>
            <a:xfrm>
              <a:off x="48728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8" name="argmax">
              <a:extLst>
                <a:ext uri="{FF2B5EF4-FFF2-40B4-BE49-F238E27FC236}">
                  <a16:creationId xmlns:a16="http://schemas.microsoft.com/office/drawing/2014/main" id="{D5B63952-BC93-8242-847B-E3C6E0725796}"/>
                </a:ext>
              </a:extLst>
            </p:cNvPr>
            <p:cNvSpPr txBox="1"/>
            <p:nvPr/>
          </p:nvSpPr>
          <p:spPr>
            <a:xfrm>
              <a:off x="71588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9" name="&lt;/s&gt;">
              <a:extLst>
                <a:ext uri="{FF2B5EF4-FFF2-40B4-BE49-F238E27FC236}">
                  <a16:creationId xmlns:a16="http://schemas.microsoft.com/office/drawing/2014/main" id="{807EBA6F-85E0-9B49-8425-71F369AF733E}"/>
                </a:ext>
              </a:extLst>
            </p:cNvPr>
            <p:cNvSpPr txBox="1"/>
            <p:nvPr/>
          </p:nvSpPr>
          <p:spPr>
            <a:xfrm>
              <a:off x="9456615" y="8336012"/>
              <a:ext cx="87171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&lt;/s&gt;</a:t>
              </a:r>
            </a:p>
          </p:txBody>
        </p:sp>
        <p:sp>
          <p:nvSpPr>
            <p:cNvPr id="230" name="argmax">
              <a:extLst>
                <a:ext uri="{FF2B5EF4-FFF2-40B4-BE49-F238E27FC236}">
                  <a16:creationId xmlns:a16="http://schemas.microsoft.com/office/drawing/2014/main" id="{6BF1B036-3FF1-014F-A8EA-B7CBD11BFC97}"/>
                </a:ext>
              </a:extLst>
            </p:cNvPr>
            <p:cNvSpPr txBox="1"/>
            <p:nvPr/>
          </p:nvSpPr>
          <p:spPr>
            <a:xfrm>
              <a:off x="9444897" y="7798439"/>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31" name="I">
              <a:extLst>
                <a:ext uri="{FF2B5EF4-FFF2-40B4-BE49-F238E27FC236}">
                  <a16:creationId xmlns:a16="http://schemas.microsoft.com/office/drawing/2014/main" id="{90A76819-A863-C246-A710-C09F1C1A87BA}"/>
                </a:ext>
              </a:extLst>
            </p:cNvPr>
            <p:cNvSpPr txBox="1"/>
            <p:nvPr/>
          </p:nvSpPr>
          <p:spPr>
            <a:xfrm>
              <a:off x="2849568" y="5313411"/>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I</a:t>
              </a:r>
            </a:p>
          </p:txBody>
        </p:sp>
        <p:sp>
          <p:nvSpPr>
            <p:cNvPr id="232" name="hate">
              <a:extLst>
                <a:ext uri="{FF2B5EF4-FFF2-40B4-BE49-F238E27FC236}">
                  <a16:creationId xmlns:a16="http://schemas.microsoft.com/office/drawing/2014/main" id="{7C877A36-EC37-C447-A991-D84258F54A69}"/>
                </a:ext>
              </a:extLst>
            </p:cNvPr>
            <p:cNvSpPr txBox="1"/>
            <p:nvPr/>
          </p:nvSpPr>
          <p:spPr>
            <a:xfrm>
              <a:off x="4627263" y="5313411"/>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hate</a:t>
              </a:r>
            </a:p>
          </p:txBody>
        </p:sp>
        <p:sp>
          <p:nvSpPr>
            <p:cNvPr id="233" name="this">
              <a:extLst>
                <a:ext uri="{FF2B5EF4-FFF2-40B4-BE49-F238E27FC236}">
                  <a16:creationId xmlns:a16="http://schemas.microsoft.com/office/drawing/2014/main" id="{350B1D1F-1611-EC4D-AFB1-33FBD31DE0E0}"/>
                </a:ext>
              </a:extLst>
            </p:cNvPr>
            <p:cNvSpPr txBox="1"/>
            <p:nvPr/>
          </p:nvSpPr>
          <p:spPr>
            <a:xfrm>
              <a:off x="7002417" y="5313411"/>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this</a:t>
              </a:r>
            </a:p>
          </p:txBody>
        </p:sp>
        <p:sp>
          <p:nvSpPr>
            <p:cNvPr id="234" name="movie">
              <a:extLst>
                <a:ext uri="{FF2B5EF4-FFF2-40B4-BE49-F238E27FC236}">
                  <a16:creationId xmlns:a16="http://schemas.microsoft.com/office/drawing/2014/main" id="{B6F85649-1E44-3F44-B6B1-4A63EAF4A8DF}"/>
                </a:ext>
              </a:extLst>
            </p:cNvPr>
            <p:cNvSpPr txBox="1"/>
            <p:nvPr/>
          </p:nvSpPr>
          <p:spPr>
            <a:xfrm>
              <a:off x="9034443" y="5313411"/>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movie</a:t>
              </a:r>
            </a:p>
          </p:txBody>
        </p:sp>
        <p:sp>
          <p:nvSpPr>
            <p:cNvPr id="235" name="kono">
              <a:extLst>
                <a:ext uri="{FF2B5EF4-FFF2-40B4-BE49-F238E27FC236}">
                  <a16:creationId xmlns:a16="http://schemas.microsoft.com/office/drawing/2014/main" id="{34DB322D-3435-5842-BAFC-E2652CB9AB08}"/>
                </a:ext>
              </a:extLst>
            </p:cNvPr>
            <p:cNvSpPr txBox="1"/>
            <p:nvPr/>
          </p:nvSpPr>
          <p:spPr>
            <a:xfrm>
              <a:off x="2455614" y="2367012"/>
              <a:ext cx="1053281"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dirty="0" err="1"/>
                <a:t>kono</a:t>
              </a:r>
              <a:endParaRPr sz="2400" dirty="0"/>
            </a:p>
          </p:txBody>
        </p:sp>
        <p:sp>
          <p:nvSpPr>
            <p:cNvPr id="236" name="eiga">
              <a:extLst>
                <a:ext uri="{FF2B5EF4-FFF2-40B4-BE49-F238E27FC236}">
                  <a16:creationId xmlns:a16="http://schemas.microsoft.com/office/drawing/2014/main" id="{453215C5-91EB-7B4E-BAEE-302C3CF38CFD}"/>
                </a:ext>
              </a:extLst>
            </p:cNvPr>
            <p:cNvSpPr txBox="1"/>
            <p:nvPr/>
          </p:nvSpPr>
          <p:spPr>
            <a:xfrm>
              <a:off x="4665592" y="2367012"/>
              <a:ext cx="932450"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eiga</a:t>
              </a:r>
            </a:p>
          </p:txBody>
        </p:sp>
        <p:sp>
          <p:nvSpPr>
            <p:cNvPr id="237" name="ga">
              <a:extLst>
                <a:ext uri="{FF2B5EF4-FFF2-40B4-BE49-F238E27FC236}">
                  <a16:creationId xmlns:a16="http://schemas.microsoft.com/office/drawing/2014/main" id="{BE549CD1-B2B8-674A-8F05-741D4013BA96}"/>
                </a:ext>
              </a:extLst>
            </p:cNvPr>
            <p:cNvSpPr txBox="1"/>
            <p:nvPr/>
          </p:nvSpPr>
          <p:spPr>
            <a:xfrm>
              <a:off x="7129441" y="2367012"/>
              <a:ext cx="5904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ga</a:t>
              </a:r>
            </a:p>
          </p:txBody>
        </p:sp>
        <p:sp>
          <p:nvSpPr>
            <p:cNvPr id="238" name="kirai">
              <a:extLst>
                <a:ext uri="{FF2B5EF4-FFF2-40B4-BE49-F238E27FC236}">
                  <a16:creationId xmlns:a16="http://schemas.microsoft.com/office/drawing/2014/main" id="{CAED99A3-A6C9-7C41-BA48-DDC88FF4F3E2}"/>
                </a:ext>
              </a:extLst>
            </p:cNvPr>
            <p:cNvSpPr txBox="1"/>
            <p:nvPr/>
          </p:nvSpPr>
          <p:spPr>
            <a:xfrm>
              <a:off x="9263194" y="2367012"/>
              <a:ext cx="907372"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kirai</a:t>
              </a:r>
            </a:p>
          </p:txBody>
        </p:sp>
        <p:sp>
          <p:nvSpPr>
            <p:cNvPr id="239" name="I">
              <a:extLst>
                <a:ext uri="{FF2B5EF4-FFF2-40B4-BE49-F238E27FC236}">
                  <a16:creationId xmlns:a16="http://schemas.microsoft.com/office/drawing/2014/main" id="{948F0BEE-C16C-E64D-A04C-9B1D742FC970}"/>
                </a:ext>
              </a:extLst>
            </p:cNvPr>
            <p:cNvSpPr txBox="1"/>
            <p:nvPr/>
          </p:nvSpPr>
          <p:spPr>
            <a:xfrm>
              <a:off x="868369" y="8361413"/>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I</a:t>
              </a:r>
            </a:p>
          </p:txBody>
        </p:sp>
        <p:sp>
          <p:nvSpPr>
            <p:cNvPr id="240" name="hate">
              <a:extLst>
                <a:ext uri="{FF2B5EF4-FFF2-40B4-BE49-F238E27FC236}">
                  <a16:creationId xmlns:a16="http://schemas.microsoft.com/office/drawing/2014/main" id="{754BB616-14F1-B746-B849-302465C5CD4A}"/>
                </a:ext>
              </a:extLst>
            </p:cNvPr>
            <p:cNvSpPr txBox="1"/>
            <p:nvPr/>
          </p:nvSpPr>
          <p:spPr>
            <a:xfrm>
              <a:off x="2646062" y="8361413"/>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hate</a:t>
              </a:r>
            </a:p>
          </p:txBody>
        </p:sp>
        <p:sp>
          <p:nvSpPr>
            <p:cNvPr id="241" name="this">
              <a:extLst>
                <a:ext uri="{FF2B5EF4-FFF2-40B4-BE49-F238E27FC236}">
                  <a16:creationId xmlns:a16="http://schemas.microsoft.com/office/drawing/2014/main" id="{CFC05AD2-CF24-B149-932C-54127009754E}"/>
                </a:ext>
              </a:extLst>
            </p:cNvPr>
            <p:cNvSpPr txBox="1"/>
            <p:nvPr/>
          </p:nvSpPr>
          <p:spPr>
            <a:xfrm>
              <a:off x="5021217" y="8361413"/>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this</a:t>
              </a:r>
            </a:p>
          </p:txBody>
        </p:sp>
        <p:sp>
          <p:nvSpPr>
            <p:cNvPr id="242" name="movie">
              <a:extLst>
                <a:ext uri="{FF2B5EF4-FFF2-40B4-BE49-F238E27FC236}">
                  <a16:creationId xmlns:a16="http://schemas.microsoft.com/office/drawing/2014/main" id="{F97C19E8-ACCB-5546-A23B-22A39F9EE074}"/>
                </a:ext>
              </a:extLst>
            </p:cNvPr>
            <p:cNvSpPr txBox="1"/>
            <p:nvPr/>
          </p:nvSpPr>
          <p:spPr>
            <a:xfrm>
              <a:off x="7053242" y="8361413"/>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movie</a:t>
              </a:r>
            </a:p>
          </p:txBody>
        </p:sp>
      </p:grpSp>
      <p:grpSp>
        <p:nvGrpSpPr>
          <p:cNvPr id="386" name="Group">
            <a:extLst>
              <a:ext uri="{FF2B5EF4-FFF2-40B4-BE49-F238E27FC236}">
                <a16:creationId xmlns:a16="http://schemas.microsoft.com/office/drawing/2014/main" id="{03CC6992-0123-2646-AE9A-DF4E157BCE1A}"/>
              </a:ext>
            </a:extLst>
          </p:cNvPr>
          <p:cNvGrpSpPr/>
          <p:nvPr/>
        </p:nvGrpSpPr>
        <p:grpSpPr>
          <a:xfrm>
            <a:off x="213235" y="1151310"/>
            <a:ext cx="8760521" cy="2309900"/>
            <a:chOff x="-50800" y="9919"/>
            <a:chExt cx="12459405" cy="3285191"/>
          </a:xfrm>
        </p:grpSpPr>
        <p:pic>
          <p:nvPicPr>
            <p:cNvPr id="387" name="Rounded Rectangle Rounded rectangle" descr="Rounded Rectangle Rounded rectangle">
              <a:extLst>
                <a:ext uri="{FF2B5EF4-FFF2-40B4-BE49-F238E27FC236}">
                  <a16:creationId xmlns:a16="http://schemas.microsoft.com/office/drawing/2014/main" id="{28984108-47F8-6A4C-A5AB-650A230CD9B9}"/>
                </a:ext>
              </a:extLst>
            </p:cNvPr>
            <p:cNvPicPr>
              <a:picLocks/>
            </p:cNvPicPr>
            <p:nvPr/>
          </p:nvPicPr>
          <p:blipFill>
            <a:blip r:embed="rId4"/>
            <a:stretch>
              <a:fillRect/>
            </a:stretch>
          </p:blipFill>
          <p:spPr>
            <a:xfrm>
              <a:off x="-50800" y="590958"/>
              <a:ext cx="12459405" cy="2704152"/>
            </a:xfrm>
            <a:prstGeom prst="rect">
              <a:avLst/>
            </a:prstGeom>
            <a:effectLst/>
          </p:spPr>
        </p:pic>
        <p:sp>
          <p:nvSpPr>
            <p:cNvPr id="388" name="Encoder">
              <a:extLst>
                <a:ext uri="{FF2B5EF4-FFF2-40B4-BE49-F238E27FC236}">
                  <a16:creationId xmlns:a16="http://schemas.microsoft.com/office/drawing/2014/main" id="{D837B64E-6F9B-B94E-8B99-CCDC1A03CF45}"/>
                </a:ext>
              </a:extLst>
            </p:cNvPr>
            <p:cNvSpPr txBox="1"/>
            <p:nvPr/>
          </p:nvSpPr>
          <p:spPr>
            <a:xfrm>
              <a:off x="260078" y="9919"/>
              <a:ext cx="1560314"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Encoder</a:t>
              </a:r>
            </a:p>
          </p:txBody>
        </p:sp>
      </p:grpSp>
      <p:grpSp>
        <p:nvGrpSpPr>
          <p:cNvPr id="389" name="Group">
            <a:extLst>
              <a:ext uri="{FF2B5EF4-FFF2-40B4-BE49-F238E27FC236}">
                <a16:creationId xmlns:a16="http://schemas.microsoft.com/office/drawing/2014/main" id="{05DCFD4F-F72C-EF47-B4DA-9861DD0D13C0}"/>
              </a:ext>
            </a:extLst>
          </p:cNvPr>
          <p:cNvGrpSpPr/>
          <p:nvPr/>
        </p:nvGrpSpPr>
        <p:grpSpPr>
          <a:xfrm>
            <a:off x="213235" y="3729767"/>
            <a:ext cx="8760521" cy="3122597"/>
            <a:chOff x="-50800" y="-50800"/>
            <a:chExt cx="12459405" cy="4441025"/>
          </a:xfrm>
        </p:grpSpPr>
        <p:pic>
          <p:nvPicPr>
            <p:cNvPr id="390" name="Rounded Rectangle Rounded rectangle" descr="Rounded Rectangle Rounded rectangle">
              <a:extLst>
                <a:ext uri="{FF2B5EF4-FFF2-40B4-BE49-F238E27FC236}">
                  <a16:creationId xmlns:a16="http://schemas.microsoft.com/office/drawing/2014/main" id="{6A351A11-35EF-734E-990E-1A32B06DF725}"/>
                </a:ext>
              </a:extLst>
            </p:cNvPr>
            <p:cNvPicPr>
              <a:picLocks/>
            </p:cNvPicPr>
            <p:nvPr/>
          </p:nvPicPr>
          <p:blipFill>
            <a:blip r:embed="rId5"/>
            <a:stretch>
              <a:fillRect/>
            </a:stretch>
          </p:blipFill>
          <p:spPr>
            <a:xfrm>
              <a:off x="-50800" y="-50800"/>
              <a:ext cx="12459405" cy="3845169"/>
            </a:xfrm>
            <a:prstGeom prst="rect">
              <a:avLst/>
            </a:prstGeom>
            <a:effectLst/>
          </p:spPr>
        </p:pic>
        <p:sp>
          <p:nvSpPr>
            <p:cNvPr id="391" name="Decoder">
              <a:extLst>
                <a:ext uri="{FF2B5EF4-FFF2-40B4-BE49-F238E27FC236}">
                  <a16:creationId xmlns:a16="http://schemas.microsoft.com/office/drawing/2014/main" id="{42C46532-98D5-C84F-BF96-C6C0408B38C7}"/>
                </a:ext>
              </a:extLst>
            </p:cNvPr>
            <p:cNvSpPr txBox="1"/>
            <p:nvPr/>
          </p:nvSpPr>
          <p:spPr>
            <a:xfrm>
              <a:off x="234704" y="3762360"/>
              <a:ext cx="1603631"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5">
                      <a:hueOff val="-176146"/>
                      <a:satOff val="3665"/>
                      <a:lumOff val="-13986"/>
                    </a:schemeClr>
                  </a:solidFill>
                </a:defRPr>
              </a:lvl1pPr>
            </a:lstStyle>
            <a:p>
              <a:r>
                <a:rPr sz="2400" dirty="0"/>
                <a:t>Decoder</a:t>
              </a:r>
            </a:p>
          </p:txBody>
        </p:sp>
      </p:grpSp>
    </p:spTree>
    <p:extLst>
      <p:ext uri="{BB962C8B-B14F-4D97-AF65-F5344CB8AC3E}">
        <p14:creationId xmlns:p14="http://schemas.microsoft.com/office/powerpoint/2010/main" val="1346178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animBg="1" advAuto="0"/>
      <p:bldP spid="389" grpId="0"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New multilingual image corpus"/>
          <p:cNvSpPr txBox="1">
            <a:spLocks noGrp="1"/>
          </p:cNvSpPr>
          <p:nvPr>
            <p:ph type="title"/>
          </p:nvPr>
        </p:nvSpPr>
        <p:spPr>
          <a:prstGeom prst="rect">
            <a:avLst/>
          </a:prstGeom>
        </p:spPr>
        <p:txBody>
          <a:bodyPr/>
          <a:lstStyle/>
          <a:p>
            <a:r>
              <a:t>New multilingual image corpus</a:t>
            </a:r>
          </a:p>
        </p:txBody>
      </p:sp>
      <p:sp>
        <p:nvSpPr>
          <p:cNvPr id="147" name="We collect images for the 100 bilingual dictionaries created by Pavlick et al (2014)…"/>
          <p:cNvSpPr txBox="1">
            <a:spLocks noGrp="1"/>
          </p:cNvSpPr>
          <p:nvPr>
            <p:ph type="body" idx="1"/>
          </p:nvPr>
        </p:nvSpPr>
        <p:spPr>
          <a:prstGeom prst="rect">
            <a:avLst/>
          </a:prstGeom>
        </p:spPr>
        <p:txBody>
          <a:bodyPr/>
          <a:lstStyle/>
          <a:p>
            <a:r>
              <a:t>We collect images for the 100 bilingual dictionaries created by Pavlick et al (2014)</a:t>
            </a:r>
          </a:p>
          <a:p>
            <a:r>
              <a:t>100 languages, 10,000 words per language, ~263K English word translations (all POS)</a:t>
            </a:r>
          </a:p>
          <a:p>
            <a:r>
              <a:t>We collected images with Google Image Search</a:t>
            </a:r>
          </a:p>
          <a:p>
            <a:r>
              <a:t>100 images per word, 35M images, 21 TB of data</a:t>
            </a:r>
          </a:p>
        </p:txBody>
      </p:sp>
      <p:sp>
        <p:nvSpPr>
          <p:cNvPr id="148" name="Slide Number"/>
          <p:cNvSpPr txBox="1">
            <a:spLocks noGrp="1"/>
          </p:cNvSpPr>
          <p:nvPr>
            <p:ph type="sldNum" sz="quarter" idx="2"/>
          </p:nvPr>
        </p:nvSpPr>
        <p:spPr>
          <a:xfrm>
            <a:off x="8580576" y="6372542"/>
            <a:ext cx="258624"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70</a:t>
            </a:fld>
            <a:endParaRPr/>
          </a:p>
        </p:txBody>
      </p:sp>
    </p:spTree>
    <p:extLst>
      <p:ext uri="{BB962C8B-B14F-4D97-AF65-F5344CB8AC3E}">
        <p14:creationId xmlns:p14="http://schemas.microsoft.com/office/powerpoint/2010/main" val="68933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479"/>
          <p:cNvSpPr txBox="1">
            <a:spLocks noGrp="1"/>
          </p:cNvSpPr>
          <p:nvPr>
            <p:ph type="title"/>
          </p:nvPr>
        </p:nvSpPr>
        <p:spPr>
          <a:xfrm>
            <a:off x="469900" y="304800"/>
            <a:ext cx="7391400" cy="1143000"/>
          </a:xfrm>
          <a:prstGeom prst="rect">
            <a:avLst/>
          </a:prstGeom>
        </p:spPr>
        <p:txBody>
          <a:bodyPr/>
          <a:lstStyle/>
          <a:p>
            <a:r>
              <a:t>Example translations</a:t>
            </a:r>
          </a:p>
        </p:txBody>
      </p:sp>
      <p:sp>
        <p:nvSpPr>
          <p:cNvPr id="157" name="Slide Number"/>
          <p:cNvSpPr txBox="1">
            <a:spLocks noGrp="1"/>
          </p:cNvSpPr>
          <p:nvPr>
            <p:ph type="sldNum" sz="quarter" idx="2"/>
          </p:nvPr>
        </p:nvSpPr>
        <p:spPr>
          <a:xfrm>
            <a:off x="8580576" y="6372542"/>
            <a:ext cx="258624"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71</a:t>
            </a:fld>
            <a:endParaRPr/>
          </a:p>
        </p:txBody>
      </p:sp>
      <p:pic>
        <p:nvPicPr>
          <p:cNvPr id="158" name="Shape 481" descr="Shape 481"/>
          <p:cNvPicPr>
            <a:picLocks noChangeAspect="1"/>
          </p:cNvPicPr>
          <p:nvPr/>
        </p:nvPicPr>
        <p:blipFill>
          <a:blip r:embed="rId3"/>
          <a:stretch>
            <a:fillRect/>
          </a:stretch>
        </p:blipFill>
        <p:spPr>
          <a:xfrm>
            <a:off x="-114300" y="3261607"/>
            <a:ext cx="9144000" cy="3056635"/>
          </a:xfrm>
          <a:prstGeom prst="rect">
            <a:avLst/>
          </a:prstGeom>
          <a:ln w="12700">
            <a:miter lim="400000"/>
          </a:ln>
        </p:spPr>
      </p:pic>
      <p:sp>
        <p:nvSpPr>
          <p:cNvPr id="159" name="Shape 480"/>
          <p:cNvSpPr txBox="1">
            <a:spLocks noGrp="1"/>
          </p:cNvSpPr>
          <p:nvPr>
            <p:ph type="body" sz="half" idx="4294967295"/>
          </p:nvPr>
        </p:nvSpPr>
        <p:spPr>
          <a:xfrm>
            <a:off x="346650" y="1556966"/>
            <a:ext cx="8222100" cy="2710201"/>
          </a:xfrm>
          <a:prstGeom prst="rect">
            <a:avLst/>
          </a:prstGeom>
        </p:spPr>
        <p:txBody>
          <a:bodyPr lIns="91424" tIns="91424" rIns="91424" bIns="91424"/>
          <a:lstStyle/>
          <a:p>
            <a:pPr marL="0" indent="0">
              <a:spcBef>
                <a:spcPts val="2100"/>
              </a:spcBef>
              <a:buSzTx/>
              <a:buNone/>
            </a:pPr>
            <a:r>
              <a:t>Top 4 English translations  for Indonesian word </a:t>
            </a:r>
            <a:r>
              <a:rPr i="1">
                <a:latin typeface="Roboto"/>
                <a:ea typeface="Roboto"/>
                <a:cs typeface="Roboto"/>
                <a:sym typeface="Roboto"/>
              </a:rPr>
              <a:t>kucing</a:t>
            </a:r>
            <a:r>
              <a:t> by finding k-NN English images using CNN vectors </a:t>
            </a:r>
          </a:p>
        </p:txBody>
      </p:sp>
    </p:spTree>
    <p:extLst>
      <p:ext uri="{BB962C8B-B14F-4D97-AF65-F5344CB8AC3E}">
        <p14:creationId xmlns:p14="http://schemas.microsoft.com/office/powerpoint/2010/main" val="15193731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Accuracy of image-based translation"/>
          <p:cNvSpPr txBox="1">
            <a:spLocks noGrp="1"/>
          </p:cNvSpPr>
          <p:nvPr>
            <p:ph type="title"/>
          </p:nvPr>
        </p:nvSpPr>
        <p:spPr>
          <a:prstGeom prst="rect">
            <a:avLst/>
          </a:prstGeom>
        </p:spPr>
        <p:txBody>
          <a:bodyPr/>
          <a:lstStyle>
            <a:lvl1pPr defTabSz="804672">
              <a:defRPr sz="3872"/>
            </a:lvl1pPr>
          </a:lstStyle>
          <a:p>
            <a:r>
              <a:t>Accuracy of image-based translation</a:t>
            </a:r>
          </a:p>
        </p:txBody>
      </p:sp>
      <p:sp>
        <p:nvSpPr>
          <p:cNvPr id="162" name="Slide Number"/>
          <p:cNvSpPr txBox="1">
            <a:spLocks noGrp="1"/>
          </p:cNvSpPr>
          <p:nvPr>
            <p:ph type="sldNum" sz="quarter" idx="2"/>
          </p:nvPr>
        </p:nvSpPr>
        <p:spPr>
          <a:xfrm>
            <a:off x="8580576" y="6372542"/>
            <a:ext cx="258624"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72</a:t>
            </a:fld>
            <a:endParaRPr/>
          </a:p>
        </p:txBody>
      </p:sp>
      <p:graphicFrame>
        <p:nvGraphicFramePr>
          <p:cNvPr id="163" name="2D Column Chart"/>
          <p:cNvGraphicFramePr/>
          <p:nvPr/>
        </p:nvGraphicFramePr>
        <p:xfrm>
          <a:off x="244975" y="1447800"/>
          <a:ext cx="8431450" cy="5354861"/>
        </p:xfrm>
        <a:graphic>
          <a:graphicData uri="http://schemas.openxmlformats.org/drawingml/2006/chart">
            <c:chart xmlns:c="http://schemas.openxmlformats.org/drawingml/2006/chart" xmlns:r="http://schemas.openxmlformats.org/officeDocument/2006/relationships" r:id="rId3"/>
          </a:graphicData>
        </a:graphic>
      </p:graphicFrame>
      <p:sp>
        <p:nvSpPr>
          <p:cNvPr id="164" name="High resource languages…"/>
          <p:cNvSpPr txBox="1"/>
          <p:nvPr/>
        </p:nvSpPr>
        <p:spPr>
          <a:xfrm>
            <a:off x="1115661" y="1809232"/>
            <a:ext cx="2931156" cy="777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200"/>
            </a:lvl1pPr>
            <a:lvl2pPr>
              <a:defRPr sz="2200"/>
            </a:lvl2pPr>
          </a:lstStyle>
          <a:p>
            <a:r>
              <a:t>High resource languages</a:t>
            </a:r>
          </a:p>
          <a:p>
            <a:pPr lvl="1"/>
            <a:r>
              <a:t>(average = .29)</a:t>
            </a:r>
          </a:p>
        </p:txBody>
      </p:sp>
      <p:sp>
        <p:nvSpPr>
          <p:cNvPr id="165" name="Low resource languages…"/>
          <p:cNvSpPr txBox="1"/>
          <p:nvPr/>
        </p:nvSpPr>
        <p:spPr>
          <a:xfrm>
            <a:off x="5057081" y="1809232"/>
            <a:ext cx="2878086" cy="777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200"/>
            </a:lvl1pPr>
            <a:lvl2pPr>
              <a:defRPr sz="2200"/>
            </a:lvl2pPr>
          </a:lstStyle>
          <a:p>
            <a:r>
              <a:t>Low resource languages</a:t>
            </a:r>
          </a:p>
          <a:p>
            <a:pPr lvl="1"/>
            <a:r>
              <a:t>(average = .16)</a:t>
            </a:r>
          </a:p>
        </p:txBody>
      </p:sp>
    </p:spTree>
    <p:extLst>
      <p:ext uri="{BB962C8B-B14F-4D97-AF65-F5344CB8AC3E}">
        <p14:creationId xmlns:p14="http://schemas.microsoft.com/office/powerpoint/2010/main" val="8670493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en does it work?"/>
          <p:cNvSpPr txBox="1">
            <a:spLocks noGrp="1"/>
          </p:cNvSpPr>
          <p:nvPr>
            <p:ph type="title"/>
          </p:nvPr>
        </p:nvSpPr>
        <p:spPr>
          <a:prstGeom prst="rect">
            <a:avLst/>
          </a:prstGeom>
        </p:spPr>
        <p:txBody>
          <a:bodyPr/>
          <a:lstStyle/>
          <a:p>
            <a:r>
              <a:t>When does it work?</a:t>
            </a:r>
          </a:p>
        </p:txBody>
      </p:sp>
      <p:sp>
        <p:nvSpPr>
          <p:cNvPr id="168" name="Nouns and adjectives translate better than verbs and adverbs…"/>
          <p:cNvSpPr txBox="1">
            <a:spLocks noGrp="1"/>
          </p:cNvSpPr>
          <p:nvPr>
            <p:ph type="body" idx="1"/>
          </p:nvPr>
        </p:nvSpPr>
        <p:spPr>
          <a:prstGeom prst="rect">
            <a:avLst/>
          </a:prstGeom>
        </p:spPr>
        <p:txBody>
          <a:bodyPr/>
          <a:lstStyle/>
          <a:p>
            <a:r>
              <a:t>Nouns and adjectives translate better than verbs and adverbs</a:t>
            </a:r>
          </a:p>
          <a:p>
            <a:r>
              <a:t>Abstract words translate poorly compared to concrete words</a:t>
            </a:r>
          </a:p>
        </p:txBody>
      </p:sp>
      <p:sp>
        <p:nvSpPr>
          <p:cNvPr id="169" name="Slide Number"/>
          <p:cNvSpPr txBox="1">
            <a:spLocks noGrp="1"/>
          </p:cNvSpPr>
          <p:nvPr>
            <p:ph type="sldNum" sz="quarter" idx="2"/>
          </p:nvPr>
        </p:nvSpPr>
        <p:spPr>
          <a:xfrm>
            <a:off x="8580576" y="6372542"/>
            <a:ext cx="258624"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73</a:t>
            </a:fld>
            <a:endParaRPr/>
          </a:p>
        </p:txBody>
      </p:sp>
      <p:sp>
        <p:nvSpPr>
          <p:cNvPr id="170" name="Shape 194"/>
          <p:cNvSpPr txBox="1"/>
          <p:nvPr/>
        </p:nvSpPr>
        <p:spPr>
          <a:xfrm>
            <a:off x="5107912" y="3853878"/>
            <a:ext cx="3926927" cy="452596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a:spcBef>
                <a:spcPts val="700"/>
              </a:spcBef>
              <a:buFont typeface="Arial"/>
              <a:defRPr sz="2400"/>
            </a:pPr>
            <a:r>
              <a:t>Most Abstract Words</a:t>
            </a:r>
          </a:p>
          <a:p>
            <a:pPr marL="342900" indent="-342900">
              <a:spcBef>
                <a:spcPts val="2100"/>
              </a:spcBef>
              <a:buSzPct val="100000"/>
              <a:buAutoNum type="arabicPeriod"/>
              <a:defRPr sz="2400"/>
            </a:pPr>
            <a:r>
              <a:t>essentialness - 1.04</a:t>
            </a:r>
          </a:p>
          <a:p>
            <a:pPr marL="342900" indent="-342900">
              <a:spcBef>
                <a:spcPts val="700"/>
              </a:spcBef>
              <a:buSzPct val="100000"/>
              <a:buAutoNum type="arabicPeriod"/>
              <a:defRPr sz="2400"/>
            </a:pPr>
            <a:r>
              <a:t>hope - 1.04</a:t>
            </a:r>
          </a:p>
          <a:p>
            <a:pPr marL="342900" indent="-342900">
              <a:spcBef>
                <a:spcPts val="700"/>
              </a:spcBef>
              <a:buSzPct val="100000"/>
              <a:buAutoNum type="arabicPeriod"/>
              <a:defRPr sz="2400"/>
            </a:pPr>
            <a:r>
              <a:t>spirituality - 1.07</a:t>
            </a:r>
          </a:p>
          <a:p>
            <a:pPr marL="342900" indent="-342900">
              <a:spcBef>
                <a:spcPts val="700"/>
              </a:spcBef>
              <a:buSzPct val="100000"/>
              <a:buAutoNum type="arabicPeriod"/>
              <a:defRPr sz="2400"/>
            </a:pPr>
            <a:r>
              <a:t>although - 1.07</a:t>
            </a:r>
          </a:p>
          <a:p>
            <a:pPr marL="342900" indent="-342900">
              <a:spcBef>
                <a:spcPts val="700"/>
              </a:spcBef>
              <a:buSzPct val="100000"/>
              <a:buAutoNum type="arabicPeriod"/>
              <a:defRPr sz="2400"/>
            </a:pPr>
            <a:r>
              <a:t>possibility - 1.33</a:t>
            </a:r>
          </a:p>
        </p:txBody>
      </p:sp>
      <p:sp>
        <p:nvSpPr>
          <p:cNvPr id="171" name="Shape 194"/>
          <p:cNvSpPr txBox="1"/>
          <p:nvPr/>
        </p:nvSpPr>
        <p:spPr>
          <a:xfrm>
            <a:off x="756679" y="3806889"/>
            <a:ext cx="3774293"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a:spcBef>
                <a:spcPts val="700"/>
              </a:spcBef>
              <a:buFont typeface="Arial"/>
              <a:defRPr sz="2400"/>
            </a:pPr>
            <a:r>
              <a:t>Most Concrete Words</a:t>
            </a:r>
          </a:p>
          <a:p>
            <a:pPr marL="342900" indent="-342900">
              <a:spcBef>
                <a:spcPts val="2100"/>
              </a:spcBef>
              <a:buSzPct val="100000"/>
              <a:buAutoNum type="arabicPeriod"/>
              <a:defRPr sz="2400"/>
            </a:pPr>
            <a:r>
              <a:t>tulip - 5.0</a:t>
            </a:r>
          </a:p>
          <a:p>
            <a:pPr marL="342900" indent="-342900">
              <a:spcBef>
                <a:spcPts val="700"/>
              </a:spcBef>
              <a:buSzPct val="100000"/>
              <a:buAutoNum type="arabicPeriod"/>
              <a:defRPr sz="2400"/>
            </a:pPr>
            <a:r>
              <a:t>telescope - 5.0</a:t>
            </a:r>
          </a:p>
          <a:p>
            <a:pPr marL="342900" indent="-342900">
              <a:spcBef>
                <a:spcPts val="700"/>
              </a:spcBef>
              <a:buSzPct val="100000"/>
              <a:buAutoNum type="arabicPeriod"/>
              <a:defRPr sz="2400"/>
            </a:pPr>
            <a:r>
              <a:t>elephant - 5.0</a:t>
            </a:r>
          </a:p>
          <a:p>
            <a:pPr marL="342900" indent="-342900">
              <a:spcBef>
                <a:spcPts val="700"/>
              </a:spcBef>
              <a:buSzPct val="100000"/>
              <a:buAutoNum type="arabicPeriod"/>
              <a:defRPr sz="2400"/>
            </a:pPr>
            <a:r>
              <a:t>bedsheet - 5.0</a:t>
            </a:r>
          </a:p>
          <a:p>
            <a:pPr marL="342900" indent="-342900">
              <a:spcBef>
                <a:spcPts val="700"/>
              </a:spcBef>
              <a:buSzPct val="100000"/>
              <a:buAutoNum type="arabicPeriod"/>
              <a:defRPr sz="2400"/>
            </a:pPr>
            <a:r>
              <a:t>strawberry - 5.0</a:t>
            </a:r>
          </a:p>
        </p:txBody>
      </p:sp>
    </p:spTree>
    <p:extLst>
      <p:ext uri="{BB962C8B-B14F-4D97-AF65-F5344CB8AC3E}">
        <p14:creationId xmlns:p14="http://schemas.microsoft.com/office/powerpoint/2010/main" val="237364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208"/>
          <p:cNvSpPr txBox="1">
            <a:spLocks noGrp="1"/>
          </p:cNvSpPr>
          <p:nvPr>
            <p:ph type="title"/>
          </p:nvPr>
        </p:nvSpPr>
        <p:spPr>
          <a:prstGeom prst="rect">
            <a:avLst/>
          </a:prstGeom>
        </p:spPr>
        <p:txBody>
          <a:bodyPr anchor="t"/>
          <a:lstStyle/>
          <a:p>
            <a:r>
              <a:rPr dirty="0"/>
              <a:t>Concrete example</a:t>
            </a:r>
          </a:p>
        </p:txBody>
      </p:sp>
      <p:sp>
        <p:nvSpPr>
          <p:cNvPr id="174" name="Slide Number"/>
          <p:cNvSpPr txBox="1">
            <a:spLocks noGrp="1"/>
          </p:cNvSpPr>
          <p:nvPr>
            <p:ph type="sldNum" sz="quarter" idx="2"/>
          </p:nvPr>
        </p:nvSpPr>
        <p:spPr>
          <a:xfrm>
            <a:off x="8580576" y="6372542"/>
            <a:ext cx="258624"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74</a:t>
            </a:fld>
            <a:endParaRPr/>
          </a:p>
        </p:txBody>
      </p:sp>
      <p:pic>
        <p:nvPicPr>
          <p:cNvPr id="175" name="Shape 210" descr="Shape 210"/>
          <p:cNvPicPr>
            <a:picLocks noChangeAspect="1"/>
          </p:cNvPicPr>
          <p:nvPr/>
        </p:nvPicPr>
        <p:blipFill>
          <a:blip r:embed="rId3"/>
          <a:stretch>
            <a:fillRect/>
          </a:stretch>
        </p:blipFill>
        <p:spPr>
          <a:xfrm>
            <a:off x="964865" y="1173984"/>
            <a:ext cx="6934870" cy="5533905"/>
          </a:xfrm>
          <a:prstGeom prst="rect">
            <a:avLst/>
          </a:prstGeom>
          <a:ln w="12700">
            <a:miter lim="400000"/>
          </a:ln>
        </p:spPr>
      </p:pic>
    </p:spTree>
    <p:extLst>
      <p:ext uri="{BB962C8B-B14F-4D97-AF65-F5344CB8AC3E}">
        <p14:creationId xmlns:p14="http://schemas.microsoft.com/office/powerpoint/2010/main" val="389011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223"/>
          <p:cNvSpPr txBox="1">
            <a:spLocks noGrp="1"/>
          </p:cNvSpPr>
          <p:nvPr>
            <p:ph type="title"/>
          </p:nvPr>
        </p:nvSpPr>
        <p:spPr>
          <a:prstGeom prst="rect">
            <a:avLst/>
          </a:prstGeom>
        </p:spPr>
        <p:txBody>
          <a:bodyPr anchor="t"/>
          <a:lstStyle/>
          <a:p>
            <a:r>
              <a:rPr dirty="0"/>
              <a:t>Abstract example</a:t>
            </a:r>
          </a:p>
        </p:txBody>
      </p:sp>
      <p:sp>
        <p:nvSpPr>
          <p:cNvPr id="178" name="Slide Number"/>
          <p:cNvSpPr txBox="1">
            <a:spLocks noGrp="1"/>
          </p:cNvSpPr>
          <p:nvPr>
            <p:ph type="sldNum" sz="quarter" idx="2"/>
          </p:nvPr>
        </p:nvSpPr>
        <p:spPr>
          <a:xfrm>
            <a:off x="8580576" y="6372542"/>
            <a:ext cx="258624"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75</a:t>
            </a:fld>
            <a:endParaRPr/>
          </a:p>
        </p:txBody>
      </p:sp>
      <p:pic>
        <p:nvPicPr>
          <p:cNvPr id="179" name="Shape 225" descr="Shape 225"/>
          <p:cNvPicPr>
            <a:picLocks noChangeAspect="1"/>
          </p:cNvPicPr>
          <p:nvPr/>
        </p:nvPicPr>
        <p:blipFill>
          <a:blip r:embed="rId3"/>
          <a:stretch>
            <a:fillRect/>
          </a:stretch>
        </p:blipFill>
        <p:spPr>
          <a:xfrm>
            <a:off x="706277" y="1347124"/>
            <a:ext cx="6893246" cy="5500672"/>
          </a:xfrm>
          <a:prstGeom prst="rect">
            <a:avLst/>
          </a:prstGeom>
          <a:ln w="12700">
            <a:miter lim="400000"/>
          </a:ln>
        </p:spPr>
      </p:pic>
    </p:spTree>
    <p:extLst>
      <p:ext uri="{BB962C8B-B14F-4D97-AF65-F5344CB8AC3E}">
        <p14:creationId xmlns:p14="http://schemas.microsoft.com/office/powerpoint/2010/main" val="3926874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an we predict concreteness?"/>
          <p:cNvSpPr txBox="1">
            <a:spLocks noGrp="1"/>
          </p:cNvSpPr>
          <p:nvPr>
            <p:ph type="title"/>
          </p:nvPr>
        </p:nvSpPr>
        <p:spPr>
          <a:prstGeom prst="rect">
            <a:avLst/>
          </a:prstGeom>
        </p:spPr>
        <p:txBody>
          <a:bodyPr anchor="t"/>
          <a:lstStyle/>
          <a:p>
            <a:r>
              <a:rPr dirty="0"/>
              <a:t>Can we predict concreteness?</a:t>
            </a:r>
          </a:p>
        </p:txBody>
      </p:sp>
      <p:sp>
        <p:nvSpPr>
          <p:cNvPr id="182" name="Slide Number"/>
          <p:cNvSpPr txBox="1">
            <a:spLocks noGrp="1"/>
          </p:cNvSpPr>
          <p:nvPr>
            <p:ph type="sldNum" sz="quarter" idx="2"/>
          </p:nvPr>
        </p:nvSpPr>
        <p:spPr>
          <a:xfrm>
            <a:off x="8580576" y="6372542"/>
            <a:ext cx="258624"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76</a:t>
            </a:fld>
            <a:endParaRPr/>
          </a:p>
        </p:txBody>
      </p:sp>
      <p:pic>
        <p:nvPicPr>
          <p:cNvPr id="183" name="Image" descr="Image"/>
          <p:cNvPicPr>
            <a:picLocks noChangeAspect="1"/>
          </p:cNvPicPr>
          <p:nvPr/>
        </p:nvPicPr>
        <p:blipFill>
          <a:blip r:embed="rId3"/>
          <a:stretch>
            <a:fillRect/>
          </a:stretch>
        </p:blipFill>
        <p:spPr>
          <a:xfrm>
            <a:off x="4419952" y="1446522"/>
            <a:ext cx="4683282" cy="5335279"/>
          </a:xfrm>
          <a:prstGeom prst="rect">
            <a:avLst/>
          </a:prstGeom>
          <a:ln w="12700">
            <a:miter lim="400000"/>
          </a:ln>
        </p:spPr>
      </p:pic>
      <p:grpSp>
        <p:nvGrpSpPr>
          <p:cNvPr id="186" name="Group"/>
          <p:cNvGrpSpPr/>
          <p:nvPr/>
        </p:nvGrpSpPr>
        <p:grpSpPr>
          <a:xfrm>
            <a:off x="-212942" y="1438462"/>
            <a:ext cx="4766373" cy="5343338"/>
            <a:chOff x="0" y="0"/>
            <a:chExt cx="4766372" cy="5343337"/>
          </a:xfrm>
        </p:grpSpPr>
        <p:pic>
          <p:nvPicPr>
            <p:cNvPr id="184" name="Image" descr="Image"/>
            <p:cNvPicPr>
              <a:picLocks noChangeAspect="1"/>
            </p:cNvPicPr>
            <p:nvPr/>
          </p:nvPicPr>
          <p:blipFill>
            <a:blip r:embed="rId4"/>
            <a:stretch>
              <a:fillRect/>
            </a:stretch>
          </p:blipFill>
          <p:spPr>
            <a:xfrm>
              <a:off x="0" y="8059"/>
              <a:ext cx="4766373" cy="5335279"/>
            </a:xfrm>
            <a:prstGeom prst="rect">
              <a:avLst/>
            </a:prstGeom>
            <a:ln w="12700" cap="flat">
              <a:noFill/>
              <a:miter lim="400000"/>
            </a:ln>
            <a:effectLst/>
          </p:spPr>
        </p:pic>
        <p:sp>
          <p:nvSpPr>
            <p:cNvPr id="185" name="Rectangle"/>
            <p:cNvSpPr/>
            <p:nvPr/>
          </p:nvSpPr>
          <p:spPr>
            <a:xfrm>
              <a:off x="1297007" y="0"/>
              <a:ext cx="431801" cy="412507"/>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187" name="Previous state of the art"/>
          <p:cNvSpPr txBox="1"/>
          <p:nvPr/>
        </p:nvSpPr>
        <p:spPr>
          <a:xfrm>
            <a:off x="1667333" y="2297856"/>
            <a:ext cx="2326406"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Previous state of the art</a:t>
            </a:r>
          </a:p>
        </p:txBody>
      </p:sp>
      <p:sp>
        <p:nvSpPr>
          <p:cNvPr id="188" name="Our method"/>
          <p:cNvSpPr txBox="1"/>
          <p:nvPr/>
        </p:nvSpPr>
        <p:spPr>
          <a:xfrm>
            <a:off x="5043126" y="2297856"/>
            <a:ext cx="1239439"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Our method</a:t>
            </a:r>
          </a:p>
        </p:txBody>
      </p:sp>
    </p:spTree>
    <p:extLst>
      <p:ext uri="{BB962C8B-B14F-4D97-AF65-F5344CB8AC3E}">
        <p14:creationId xmlns:p14="http://schemas.microsoft.com/office/powerpoint/2010/main" val="15459815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We can produce better translations"/>
          <p:cNvSpPr txBox="1">
            <a:spLocks noGrp="1"/>
          </p:cNvSpPr>
          <p:nvPr>
            <p:ph type="title"/>
          </p:nvPr>
        </p:nvSpPr>
        <p:spPr>
          <a:xfrm>
            <a:off x="457199" y="274638"/>
            <a:ext cx="7591647" cy="1143001"/>
          </a:xfrm>
          <a:prstGeom prst="rect">
            <a:avLst/>
          </a:prstGeom>
        </p:spPr>
        <p:txBody>
          <a:bodyPr anchor="t"/>
          <a:lstStyle>
            <a:lvl1pPr defTabSz="832104">
              <a:defRPr sz="4004"/>
            </a:lvl1pPr>
          </a:lstStyle>
          <a:p>
            <a:r>
              <a:rPr dirty="0"/>
              <a:t>We can produce better translations</a:t>
            </a:r>
          </a:p>
        </p:txBody>
      </p:sp>
      <p:sp>
        <p:nvSpPr>
          <p:cNvPr id="191" name="Slide Number"/>
          <p:cNvSpPr txBox="1">
            <a:spLocks noGrp="1"/>
          </p:cNvSpPr>
          <p:nvPr>
            <p:ph type="sldNum" sz="quarter" idx="2"/>
          </p:nvPr>
        </p:nvSpPr>
        <p:spPr>
          <a:xfrm>
            <a:off x="8580576" y="6372542"/>
            <a:ext cx="258624" cy="269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77</a:t>
            </a:fld>
            <a:endParaRPr/>
          </a:p>
        </p:txBody>
      </p:sp>
      <p:pic>
        <p:nvPicPr>
          <p:cNvPr id="192" name="Image" descr="Image"/>
          <p:cNvPicPr>
            <a:picLocks noChangeAspect="1"/>
          </p:cNvPicPr>
          <p:nvPr/>
        </p:nvPicPr>
        <p:blipFill>
          <a:blip r:embed="rId3"/>
          <a:stretch>
            <a:fillRect/>
          </a:stretch>
        </p:blipFill>
        <p:spPr>
          <a:xfrm>
            <a:off x="636794" y="1238108"/>
            <a:ext cx="7032212" cy="5696092"/>
          </a:xfrm>
          <a:prstGeom prst="rect">
            <a:avLst/>
          </a:prstGeom>
          <a:ln w="12700">
            <a:miter lim="400000"/>
          </a:ln>
        </p:spPr>
      </p:pic>
    </p:spTree>
    <p:extLst>
      <p:ext uri="{BB962C8B-B14F-4D97-AF65-F5344CB8AC3E}">
        <p14:creationId xmlns:p14="http://schemas.microsoft.com/office/powerpoint/2010/main" val="23084174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dirty="0"/>
              <a:t>Mitigating Geographic Bias of Image Classifiers with MMID</a:t>
            </a:r>
          </a:p>
        </p:txBody>
      </p:sp>
      <p:pic>
        <p:nvPicPr>
          <p:cNvPr id="5" name="Content Placeholder 4"/>
          <p:cNvPicPr>
            <a:picLocks noGrp="1" noChangeAspect="1"/>
          </p:cNvPicPr>
          <p:nvPr>
            <p:ph idx="1"/>
          </p:nvPr>
        </p:nvPicPr>
        <p:blipFill>
          <a:blip r:embed="rId2"/>
          <a:stretch>
            <a:fillRect/>
          </a:stretch>
        </p:blipFill>
        <p:spPr>
          <a:xfrm>
            <a:off x="228600" y="2586129"/>
            <a:ext cx="8229600" cy="3073853"/>
          </a:xfrm>
          <a:prstGeom prst="rect">
            <a:avLst/>
          </a:prstGeom>
        </p:spPr>
      </p:pic>
      <p:sp>
        <p:nvSpPr>
          <p:cNvPr id="4" name="Slide Number Placeholder 3"/>
          <p:cNvSpPr>
            <a:spLocks noGrp="1"/>
          </p:cNvSpPr>
          <p:nvPr>
            <p:ph type="sldNum" sz="quarter" idx="12"/>
          </p:nvPr>
        </p:nvSpPr>
        <p:spPr/>
        <p:txBody>
          <a:bodyPr/>
          <a:lstStyle/>
          <a:p>
            <a:fld id="{024B13ED-57CC-4817-AFF2-A39BFC804D6C}" type="slidenum">
              <a:rPr lang="en-US" smtClean="0"/>
              <a:pPr/>
              <a:t>78</a:t>
            </a:fld>
            <a:endParaRPr lang="en-US"/>
          </a:p>
        </p:txBody>
      </p:sp>
      <p:sp>
        <p:nvSpPr>
          <p:cNvPr id="7" name="Rectangle 6"/>
          <p:cNvSpPr/>
          <p:nvPr/>
        </p:nvSpPr>
        <p:spPr>
          <a:xfrm>
            <a:off x="277906" y="1965495"/>
            <a:ext cx="8229600" cy="584775"/>
          </a:xfrm>
          <a:prstGeom prst="rect">
            <a:avLst/>
          </a:prstGeom>
        </p:spPr>
        <p:txBody>
          <a:bodyPr wrap="square">
            <a:spAutoFit/>
          </a:bodyPr>
          <a:lstStyle/>
          <a:p>
            <a:r>
              <a:rPr lang="en-US" sz="3200" b="1" dirty="0"/>
              <a:t>Question: </a:t>
            </a:r>
            <a:r>
              <a:rPr lang="en-US" sz="3200" dirty="0"/>
              <a:t>What’s wrong with these predictions?</a:t>
            </a:r>
          </a:p>
        </p:txBody>
      </p:sp>
      <p:sp>
        <p:nvSpPr>
          <p:cNvPr id="8" name="Rectangle 7"/>
          <p:cNvSpPr/>
          <p:nvPr/>
        </p:nvSpPr>
        <p:spPr>
          <a:xfrm>
            <a:off x="277906" y="5785991"/>
            <a:ext cx="8229600" cy="1077218"/>
          </a:xfrm>
          <a:prstGeom prst="rect">
            <a:avLst/>
          </a:prstGeom>
        </p:spPr>
        <p:txBody>
          <a:bodyPr wrap="square">
            <a:spAutoFit/>
          </a:bodyPr>
          <a:lstStyle/>
          <a:p>
            <a:r>
              <a:rPr lang="en-US" sz="3200" b="1" dirty="0"/>
              <a:t>Problem: </a:t>
            </a:r>
            <a:r>
              <a:rPr lang="en-US" sz="3200" dirty="0"/>
              <a:t>~75% of images in ImageNet are from </a:t>
            </a:r>
            <a:r>
              <a:rPr lang="en-US" sz="3200"/>
              <a:t>Western countries.</a:t>
            </a:r>
            <a:endParaRPr lang="en-US" sz="3200" dirty="0"/>
          </a:p>
        </p:txBody>
      </p:sp>
    </p:spTree>
    <p:extLst>
      <p:ext uri="{BB962C8B-B14F-4D97-AF65-F5344CB8AC3E}">
        <p14:creationId xmlns:p14="http://schemas.microsoft.com/office/powerpoint/2010/main" val="1003453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Indian Weddings</a:t>
            </a:r>
          </a:p>
        </p:txBody>
      </p:sp>
      <p:pic>
        <p:nvPicPr>
          <p:cNvPr id="6" name="Content Placeholder 5"/>
          <p:cNvPicPr>
            <a:picLocks noGrp="1" noChangeAspect="1"/>
          </p:cNvPicPr>
          <p:nvPr>
            <p:ph idx="1"/>
          </p:nvPr>
        </p:nvPicPr>
        <p:blipFill>
          <a:blip r:embed="rId3"/>
          <a:stretch>
            <a:fillRect/>
          </a:stretch>
        </p:blipFill>
        <p:spPr>
          <a:xfrm>
            <a:off x="1295400" y="1265437"/>
            <a:ext cx="6172200" cy="4629150"/>
          </a:xfrm>
          <a:prstGeom prst="rect">
            <a:avLst/>
          </a:prstGeom>
        </p:spPr>
      </p:pic>
      <p:sp>
        <p:nvSpPr>
          <p:cNvPr id="4" name="Slide Number Placeholder 3"/>
          <p:cNvSpPr>
            <a:spLocks noGrp="1"/>
          </p:cNvSpPr>
          <p:nvPr>
            <p:ph type="sldNum" sz="quarter" idx="12"/>
          </p:nvPr>
        </p:nvSpPr>
        <p:spPr/>
        <p:txBody>
          <a:bodyPr/>
          <a:lstStyle/>
          <a:p>
            <a:fld id="{024B13ED-57CC-4817-AFF2-A39BFC804D6C}" type="slidenum">
              <a:rPr lang="en-US" smtClean="0"/>
              <a:pPr/>
              <a:t>79</a:t>
            </a:fld>
            <a:endParaRPr lang="en-US"/>
          </a:p>
        </p:txBody>
      </p:sp>
      <p:sp>
        <p:nvSpPr>
          <p:cNvPr id="7" name="TextBox 6"/>
          <p:cNvSpPr txBox="1"/>
          <p:nvPr/>
        </p:nvSpPr>
        <p:spPr>
          <a:xfrm>
            <a:off x="0" y="6007633"/>
            <a:ext cx="9372600" cy="830997"/>
          </a:xfrm>
          <a:prstGeom prst="rect">
            <a:avLst/>
          </a:prstGeom>
          <a:noFill/>
        </p:spPr>
        <p:txBody>
          <a:bodyPr wrap="square" rtlCol="0">
            <a:spAutoFit/>
          </a:bodyPr>
          <a:lstStyle/>
          <a:p>
            <a:r>
              <a:rPr lang="en-US" sz="2400" dirty="0"/>
              <a:t>Find images by translating wedding into Bengali, </a:t>
            </a:r>
            <a:r>
              <a:rPr lang="en-US" sz="2400" dirty="0" err="1"/>
              <a:t>Bishnupriya</a:t>
            </a:r>
            <a:r>
              <a:rPr lang="en-US" sz="2400" dirty="0"/>
              <a:t>-Manipuri, Gujarati, Hindi, Kannada, Malayalam, Marathi, Punjabi, Tamil, and Telugu</a:t>
            </a:r>
          </a:p>
        </p:txBody>
      </p:sp>
    </p:spTree>
    <p:extLst>
      <p:ext uri="{BB962C8B-B14F-4D97-AF65-F5344CB8AC3E}">
        <p14:creationId xmlns:p14="http://schemas.microsoft.com/office/powerpoint/2010/main" val="3089033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5C48-F750-BC4A-926D-0EFA639EDE3C}"/>
              </a:ext>
            </a:extLst>
          </p:cNvPr>
          <p:cNvSpPr>
            <a:spLocks noGrp="1"/>
          </p:cNvSpPr>
          <p:nvPr>
            <p:ph type="title"/>
          </p:nvPr>
        </p:nvSpPr>
        <p:spPr/>
        <p:txBody>
          <a:bodyPr/>
          <a:lstStyle/>
          <a:p>
            <a:r>
              <a:rPr lang="en-US" dirty="0"/>
              <a:t>Review: Encoder-Decoder MT</a:t>
            </a:r>
          </a:p>
        </p:txBody>
      </p:sp>
      <p:sp>
        <p:nvSpPr>
          <p:cNvPr id="3" name="Content Placeholder 2">
            <a:extLst>
              <a:ext uri="{FF2B5EF4-FFF2-40B4-BE49-F238E27FC236}">
                <a16:creationId xmlns:a16="http://schemas.microsoft.com/office/drawing/2014/main" id="{BE9C6E24-5AF9-0A41-BD57-EC8D09512D85}"/>
              </a:ext>
            </a:extLst>
          </p:cNvPr>
          <p:cNvSpPr>
            <a:spLocks noGrp="1"/>
          </p:cNvSpPr>
          <p:nvPr>
            <p:ph idx="1"/>
          </p:nvPr>
        </p:nvSpPr>
        <p:spPr>
          <a:xfrm>
            <a:off x="822959" y="1845734"/>
            <a:ext cx="7543801" cy="4725662"/>
          </a:xfrm>
        </p:spPr>
        <p:txBody>
          <a:bodyPr>
            <a:normAutofit/>
          </a:bodyPr>
          <a:lstStyle/>
          <a:p>
            <a:r>
              <a:rPr lang="en-US" dirty="0"/>
              <a:t>MT is the task of automatically translating sentences from one language into another. </a:t>
            </a:r>
          </a:p>
          <a:p>
            <a:r>
              <a:rPr lang="en-US" dirty="0"/>
              <a:t>We use bilingual parallel texts to train MT systems – pairs of </a:t>
            </a:r>
            <a:r>
              <a:rPr lang="en-US" b="1" dirty="0"/>
              <a:t>source-target </a:t>
            </a:r>
            <a:r>
              <a:rPr lang="en-US" dirty="0"/>
              <a:t>sentences that are translations of each other.</a:t>
            </a:r>
          </a:p>
          <a:p>
            <a:r>
              <a:rPr lang="en-US" dirty="0"/>
              <a:t>To extend LMs and autoregressive generation to MT, we will:</a:t>
            </a:r>
          </a:p>
          <a:p>
            <a:pPr marL="457200" indent="-457200">
              <a:buFont typeface="+mj-lt"/>
              <a:buAutoNum type="arabicPeriod"/>
            </a:pPr>
            <a:r>
              <a:rPr lang="en-US" dirty="0"/>
              <a:t>Add an end-of-sentence marker to each source sentence. Concatenate the target sentence to it.</a:t>
            </a:r>
          </a:p>
          <a:p>
            <a:pPr marL="457200" indent="-457200">
              <a:buFont typeface="+mj-lt"/>
              <a:buAutoNum type="arabicPeriod"/>
            </a:pPr>
            <a:r>
              <a:rPr lang="en-US" dirty="0"/>
              <a:t>Train an RNN LM based on this combined data.</a:t>
            </a:r>
          </a:p>
          <a:p>
            <a:pPr marL="457200" indent="-457200">
              <a:buFont typeface="+mj-lt"/>
              <a:buAutoNum type="arabicPeriod"/>
            </a:pPr>
            <a:r>
              <a:rPr lang="en-US" dirty="0"/>
              <a:t>To translate, simply treat the input sentence as a prefix, create a hidden state representation for it </a:t>
            </a:r>
            <a:r>
              <a:rPr lang="en-US" b="1" dirty="0"/>
              <a:t>(encoding step)</a:t>
            </a:r>
            <a:r>
              <a:rPr lang="en-US" dirty="0"/>
              <a:t>.</a:t>
            </a:r>
          </a:p>
          <a:p>
            <a:pPr marL="457200" indent="-457200">
              <a:buFont typeface="+mj-lt"/>
              <a:buAutoNum type="arabicPeriod"/>
            </a:pPr>
            <a:r>
              <a:rPr lang="en-US" dirty="0"/>
              <a:t>Use the hidden state produced by the encoder to then start generating (</a:t>
            </a:r>
            <a:r>
              <a:rPr lang="en-US" b="1" dirty="0"/>
              <a:t>decoding step)</a:t>
            </a:r>
            <a:endParaRPr lang="en-US" dirty="0"/>
          </a:p>
          <a:p>
            <a:endParaRPr lang="en-US" dirty="0"/>
          </a:p>
        </p:txBody>
      </p:sp>
    </p:spTree>
    <p:extLst>
      <p:ext uri="{BB962C8B-B14F-4D97-AF65-F5344CB8AC3E}">
        <p14:creationId xmlns:p14="http://schemas.microsoft.com/office/powerpoint/2010/main" val="29988693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4B13ED-57CC-4817-AFF2-A39BFC804D6C}" type="slidenum">
              <a:rPr lang="en-US" smtClean="0"/>
              <a:pPr/>
              <a:t>80</a:t>
            </a:fld>
            <a:endParaRPr lang="en-US"/>
          </a:p>
        </p:txBody>
      </p:sp>
      <p:pic>
        <p:nvPicPr>
          <p:cNvPr id="3" name="Picture 2"/>
          <p:cNvPicPr>
            <a:picLocks noChangeAspect="1"/>
          </p:cNvPicPr>
          <p:nvPr/>
        </p:nvPicPr>
        <p:blipFill>
          <a:blip r:embed="rId2"/>
          <a:stretch>
            <a:fillRect/>
          </a:stretch>
        </p:blipFill>
        <p:spPr>
          <a:xfrm>
            <a:off x="228600" y="1524000"/>
            <a:ext cx="8775700" cy="4673600"/>
          </a:xfrm>
          <a:prstGeom prst="rect">
            <a:avLst/>
          </a:prstGeom>
        </p:spPr>
      </p:pic>
      <p:sp>
        <p:nvSpPr>
          <p:cNvPr id="4" name="Title 1"/>
          <p:cNvSpPr txBox="1">
            <a:spLocks/>
          </p:cNvSpPr>
          <p:nvPr/>
        </p:nvSpPr>
        <p:spPr>
          <a:xfrm>
            <a:off x="457200" y="274638"/>
            <a:ext cx="7391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Culturally Divergent Images</a:t>
            </a:r>
          </a:p>
        </p:txBody>
      </p:sp>
      <p:sp>
        <p:nvSpPr>
          <p:cNvPr id="6" name="Rectangle 4"/>
          <p:cNvSpPr>
            <a:spLocks noChangeArrowheads="1"/>
          </p:cNvSpPr>
          <p:nvPr/>
        </p:nvSpPr>
        <p:spPr bwMode="auto">
          <a:xfrm>
            <a:off x="990600" y="6324600"/>
            <a:ext cx="76061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Work</a:t>
            </a:r>
            <a:r>
              <a:rPr kumimoji="0" lang="en-US" altLang="en-US" sz="1800" b="0" i="0" u="none" strike="noStrike" cap="none" normalizeH="0" dirty="0">
                <a:ln>
                  <a:noFill/>
                </a:ln>
                <a:solidFill>
                  <a:schemeClr val="tx1"/>
                </a:solidFill>
                <a:effectLst/>
                <a:latin typeface="Arial" charset="0"/>
              </a:rPr>
              <a:t> by Penn students </a:t>
            </a:r>
            <a:r>
              <a:rPr kumimoji="0" lang="en-US" altLang="en-US" sz="1800" b="0" i="0" u="none" strike="noStrike" cap="none" normalizeH="0" baseline="0" dirty="0">
                <a:ln>
                  <a:noFill/>
                </a:ln>
                <a:solidFill>
                  <a:schemeClr val="tx1"/>
                </a:solidFill>
                <a:effectLst/>
                <a:latin typeface="Arial" charset="0"/>
              </a:rPr>
              <a:t>Yoni </a:t>
            </a:r>
            <a:r>
              <a:rPr kumimoji="0" lang="en-US" altLang="en-US" sz="1800" b="0" i="0" u="none" strike="noStrike" cap="none" normalizeH="0" baseline="0" dirty="0" err="1">
                <a:ln>
                  <a:noFill/>
                </a:ln>
                <a:solidFill>
                  <a:schemeClr val="tx1"/>
                </a:solidFill>
                <a:effectLst/>
                <a:latin typeface="Arial" charset="0"/>
              </a:rPr>
              <a:t>Nachmany</a:t>
            </a:r>
            <a:r>
              <a:rPr kumimoji="0" lang="en-US" altLang="en-US" sz="1800" b="0" i="0" u="none" strike="noStrike" cap="none" normalizeH="0" baseline="0" dirty="0">
                <a:ln>
                  <a:noFill/>
                </a:ln>
                <a:solidFill>
                  <a:schemeClr val="tx1"/>
                </a:solidFill>
                <a:effectLst/>
                <a:latin typeface="Arial" charset="0"/>
              </a:rPr>
              <a:t>, Nikhil Krishnan, Aditya </a:t>
            </a:r>
            <a:r>
              <a:rPr kumimoji="0" lang="en-US" altLang="en-US" sz="1800" b="0" i="0" u="none" strike="noStrike" cap="none" normalizeH="0" baseline="0" dirty="0" err="1">
                <a:ln>
                  <a:noFill/>
                </a:ln>
                <a:solidFill>
                  <a:schemeClr val="tx1"/>
                </a:solidFill>
                <a:effectLst/>
                <a:latin typeface="Arial" charset="0"/>
              </a:rPr>
              <a:t>Kashyap</a:t>
            </a:r>
            <a:r>
              <a:rPr kumimoji="0" lang="en-US" altLang="en-US" sz="1800" b="0" i="0" u="none" strike="noStrike" cap="none" normalizeH="0" baseline="0" dirty="0">
                <a:ln>
                  <a:noFill/>
                </a:ln>
                <a:solidFill>
                  <a:schemeClr val="tx1"/>
                </a:solidFill>
                <a:effectLst/>
                <a:latin typeface="Arial" charset="0"/>
              </a:rPr>
              <a:t> </a:t>
            </a:r>
          </a:p>
        </p:txBody>
      </p:sp>
    </p:spTree>
    <p:extLst>
      <p:ext uri="{BB962C8B-B14F-4D97-AF65-F5344CB8AC3E}">
        <p14:creationId xmlns:p14="http://schemas.microsoft.com/office/powerpoint/2010/main" val="6521022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4B13ED-57CC-4817-AFF2-A39BFC804D6C}" type="slidenum">
              <a:rPr lang="en-US" smtClean="0"/>
              <a:pPr/>
              <a:t>81</a:t>
            </a:fld>
            <a:endParaRPr lang="en-US"/>
          </a:p>
        </p:txBody>
      </p:sp>
      <p:pic>
        <p:nvPicPr>
          <p:cNvPr id="3" name="Picture 2"/>
          <p:cNvPicPr>
            <a:picLocks noChangeAspect="1"/>
          </p:cNvPicPr>
          <p:nvPr/>
        </p:nvPicPr>
        <p:blipFill>
          <a:blip r:embed="rId2"/>
          <a:stretch>
            <a:fillRect/>
          </a:stretch>
        </p:blipFill>
        <p:spPr>
          <a:xfrm>
            <a:off x="181535" y="1670050"/>
            <a:ext cx="8890000" cy="4381500"/>
          </a:xfrm>
          <a:prstGeom prst="rect">
            <a:avLst/>
          </a:prstGeom>
        </p:spPr>
      </p:pic>
      <p:pic>
        <p:nvPicPr>
          <p:cNvPr id="5123" name="Picture 3" descr="age1image28358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637" y="6324600"/>
            <a:ext cx="6391275" cy="590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990600" y="6324600"/>
            <a:ext cx="76061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rPr>
              <a:t>Work</a:t>
            </a:r>
            <a:r>
              <a:rPr kumimoji="0" lang="en-US" altLang="en-US" sz="1800" b="0" i="0" u="none" strike="noStrike" cap="none" normalizeH="0" dirty="0">
                <a:ln>
                  <a:noFill/>
                </a:ln>
                <a:solidFill>
                  <a:schemeClr val="tx1"/>
                </a:solidFill>
                <a:effectLst/>
                <a:latin typeface="Arial" charset="0"/>
              </a:rPr>
              <a:t> by </a:t>
            </a:r>
            <a:r>
              <a:rPr kumimoji="0" lang="en-US" altLang="en-US" sz="1800" b="0" i="0" u="none" strike="noStrike" cap="none" normalizeH="0">
                <a:ln>
                  <a:noFill/>
                </a:ln>
                <a:solidFill>
                  <a:schemeClr val="tx1"/>
                </a:solidFill>
                <a:effectLst/>
                <a:latin typeface="Arial" charset="0"/>
              </a:rPr>
              <a:t>Penn students </a:t>
            </a:r>
            <a:r>
              <a:rPr kumimoji="0" lang="en-US" altLang="en-US" sz="1800" b="0" i="0" u="none" strike="noStrike" cap="none" normalizeH="0" baseline="0">
                <a:ln>
                  <a:noFill/>
                </a:ln>
                <a:solidFill>
                  <a:schemeClr val="tx1"/>
                </a:solidFill>
                <a:effectLst/>
                <a:latin typeface="Arial" charset="0"/>
              </a:rPr>
              <a:t>Yoni </a:t>
            </a:r>
            <a:r>
              <a:rPr kumimoji="0" lang="en-US" altLang="en-US" sz="1800" b="0" i="0" u="none" strike="noStrike" cap="none" normalizeH="0" baseline="0" dirty="0" err="1">
                <a:ln>
                  <a:noFill/>
                </a:ln>
                <a:solidFill>
                  <a:schemeClr val="tx1"/>
                </a:solidFill>
                <a:effectLst/>
                <a:latin typeface="Arial" charset="0"/>
              </a:rPr>
              <a:t>Nachmany</a:t>
            </a:r>
            <a:r>
              <a:rPr kumimoji="0" lang="en-US" altLang="en-US" sz="1800" b="0" i="0" u="none" strike="noStrike" cap="none" normalizeH="0" baseline="0" dirty="0">
                <a:ln>
                  <a:noFill/>
                </a:ln>
                <a:solidFill>
                  <a:schemeClr val="tx1"/>
                </a:solidFill>
                <a:effectLst/>
                <a:latin typeface="Arial" charset="0"/>
              </a:rPr>
              <a:t>, Nikhil Krishnan, Aditya </a:t>
            </a:r>
            <a:r>
              <a:rPr kumimoji="0" lang="en-US" altLang="en-US" sz="1800" b="0" i="0" u="none" strike="noStrike" cap="none" normalizeH="0" baseline="0" dirty="0" err="1">
                <a:ln>
                  <a:noFill/>
                </a:ln>
                <a:solidFill>
                  <a:schemeClr val="tx1"/>
                </a:solidFill>
                <a:effectLst/>
                <a:latin typeface="Arial" charset="0"/>
              </a:rPr>
              <a:t>Kashyap</a:t>
            </a:r>
            <a:r>
              <a:rPr kumimoji="0" lang="en-US" altLang="en-US" sz="1800" b="0" i="0" u="none" strike="noStrike" cap="none" normalizeH="0" baseline="0" dirty="0">
                <a:ln>
                  <a:noFill/>
                </a:ln>
                <a:solidFill>
                  <a:schemeClr val="tx1"/>
                </a:solidFill>
                <a:effectLst/>
                <a:latin typeface="Arial" charset="0"/>
              </a:rPr>
              <a:t> </a:t>
            </a:r>
          </a:p>
        </p:txBody>
      </p:sp>
      <p:sp>
        <p:nvSpPr>
          <p:cNvPr id="10" name="Title 1"/>
          <p:cNvSpPr txBox="1">
            <a:spLocks/>
          </p:cNvSpPr>
          <p:nvPr/>
        </p:nvSpPr>
        <p:spPr>
          <a:xfrm>
            <a:off x="457200" y="274638"/>
            <a:ext cx="7391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Culturally Divergent Images</a:t>
            </a:r>
          </a:p>
        </p:txBody>
      </p:sp>
      <p:pic>
        <p:nvPicPr>
          <p:cNvPr id="5121" name="Picture 1" descr="age1image28358720">
            <a:extLst>
              <a:ext uri="{FF2B5EF4-FFF2-40B4-BE49-F238E27FC236}">
                <a16:creationId xmlns:a16="http://schemas.microsoft.com/office/drawing/2014/main" id="{FBBC580F-51FE-934D-8F2C-BBEFB71AF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391275" cy="5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942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Content Placeholder 2"/>
          <p:cNvSpPr txBox="1">
            <a:spLocks noGrp="1"/>
          </p:cNvSpPr>
          <p:nvPr>
            <p:ph type="body" idx="1"/>
          </p:nvPr>
        </p:nvSpPr>
        <p:spPr>
          <a:xfrm>
            <a:off x="202207" y="1321376"/>
            <a:ext cx="8757446" cy="5567721"/>
          </a:xfrm>
          <a:prstGeom prst="rect">
            <a:avLst/>
          </a:prstGeom>
        </p:spPr>
        <p:txBody>
          <a:bodyPr>
            <a:normAutofit fontScale="92500" lnSpcReduction="10000"/>
          </a:bodyPr>
          <a:lstStyle/>
          <a:p>
            <a:pPr marL="0" marR="0" indent="0" defTabSz="321457">
              <a:spcBef>
                <a:spcPts val="0"/>
              </a:spcBef>
              <a:buClrTx/>
              <a:buSzTx/>
              <a:buNone/>
              <a:defRPr sz="2200">
                <a:solidFill>
                  <a:srgbClr val="555555"/>
                </a:solidFill>
                <a:uFillTx/>
                <a:latin typeface="Georgia"/>
                <a:ea typeface="Georgia"/>
                <a:cs typeface="Georgia"/>
                <a:sym typeface="Georgia"/>
              </a:defRPr>
            </a:pPr>
            <a:r>
              <a:rPr lang="en-US" dirty="0">
                <a:solidFill>
                  <a:srgbClr val="9C6630"/>
                </a:solidFill>
                <a:latin typeface="+mn-lt"/>
                <a:hlinkClick r:id="rId2"/>
              </a:rPr>
              <a:t>Comparison of Diverse Decoding Methods from Conditional Language Models. </a:t>
            </a:r>
            <a:r>
              <a:rPr lang="en-US" dirty="0">
                <a:latin typeface="+mn-lt"/>
              </a:rPr>
              <a:t>Daphne </a:t>
            </a:r>
            <a:r>
              <a:rPr lang="en-US" dirty="0" err="1">
                <a:latin typeface="+mn-lt"/>
              </a:rPr>
              <a:t>Ippolito</a:t>
            </a:r>
            <a:r>
              <a:rPr lang="en-US" dirty="0">
                <a:latin typeface="+mn-lt"/>
              </a:rPr>
              <a:t>, Reno </a:t>
            </a:r>
            <a:r>
              <a:rPr lang="en-US" dirty="0" err="1">
                <a:latin typeface="+mn-lt"/>
              </a:rPr>
              <a:t>Kriz</a:t>
            </a:r>
            <a:r>
              <a:rPr lang="en-US" dirty="0">
                <a:latin typeface="+mn-lt"/>
              </a:rPr>
              <a:t>, Joao Sedoc, Maria Kustikova and Chris Callison-Burch. ACL 2019.</a:t>
            </a:r>
            <a:endParaRPr lang="en-US" dirty="0">
              <a:latin typeface="+mn-lt"/>
              <a:hlinkClick r:id="rId3"/>
            </a:endParaRPr>
          </a:p>
          <a:p>
            <a:pPr marL="0" marR="0" indent="0" defTabSz="321457">
              <a:spcBef>
                <a:spcPts val="0"/>
              </a:spcBef>
              <a:buClrTx/>
              <a:buSzTx/>
              <a:buNone/>
              <a:defRPr sz="2200">
                <a:solidFill>
                  <a:srgbClr val="555555"/>
                </a:solidFill>
                <a:uFillTx/>
                <a:latin typeface="Georgia"/>
                <a:ea typeface="Georgia"/>
                <a:cs typeface="Georgia"/>
                <a:sym typeface="Georgia"/>
              </a:defRPr>
            </a:pPr>
            <a:endParaRPr lang="en-US" dirty="0">
              <a:solidFill>
                <a:srgbClr val="9C6630"/>
              </a:solidFill>
              <a:latin typeface="+mn-lt"/>
              <a:hlinkClick r:id="rId3"/>
            </a:endParaRPr>
          </a:p>
          <a:p>
            <a:pPr marL="0" marR="0" indent="0" defTabSz="321457">
              <a:spcBef>
                <a:spcPts val="0"/>
              </a:spcBef>
              <a:buClrTx/>
              <a:buSzTx/>
              <a:buNone/>
              <a:defRPr sz="2200">
                <a:solidFill>
                  <a:srgbClr val="555555"/>
                </a:solidFill>
                <a:uFillTx/>
                <a:latin typeface="Georgia"/>
                <a:ea typeface="Georgia"/>
                <a:cs typeface="Georgia"/>
                <a:sym typeface="Georgia"/>
              </a:defRPr>
            </a:pPr>
            <a:r>
              <a:rPr dirty="0">
                <a:solidFill>
                  <a:srgbClr val="9C6630"/>
                </a:solidFill>
                <a:latin typeface="+mn-lt"/>
                <a:hlinkClick r:id="rId3"/>
              </a:rPr>
              <a:t>Magnitude: A Fast, Efficient Universal Vector Embedding Utility Package.</a:t>
            </a:r>
            <a:r>
              <a:rPr dirty="0">
                <a:latin typeface="+mn-lt"/>
              </a:rPr>
              <a:t> Ajay Patel, Alex Sands, Marianna Apidianaki and Chris Callison-Burch. EMNLP 2018. Demo papers.</a:t>
            </a:r>
          </a:p>
          <a:p>
            <a:pPr marL="0" marR="0" indent="0" defTabSz="321457">
              <a:spcBef>
                <a:spcPts val="0"/>
              </a:spcBef>
              <a:buClrTx/>
              <a:buSzTx/>
              <a:buNone/>
              <a:defRPr sz="2200">
                <a:solidFill>
                  <a:srgbClr val="555555"/>
                </a:solidFill>
                <a:uFillTx/>
                <a:latin typeface="Georgia"/>
                <a:ea typeface="Georgia"/>
                <a:cs typeface="Georgia"/>
                <a:sym typeface="Georgia"/>
              </a:defRPr>
            </a:pPr>
            <a:endParaRPr dirty="0">
              <a:latin typeface="+mn-lt"/>
            </a:endParaRPr>
          </a:p>
          <a:p>
            <a:pPr marL="0" marR="0" indent="0" defTabSz="321457">
              <a:spcBef>
                <a:spcPts val="0"/>
              </a:spcBef>
              <a:buClrTx/>
              <a:buSzTx/>
              <a:buNone/>
              <a:defRPr sz="2200">
                <a:solidFill>
                  <a:srgbClr val="555555"/>
                </a:solidFill>
                <a:uFillTx/>
                <a:latin typeface="Georgia"/>
                <a:ea typeface="Georgia"/>
                <a:cs typeface="Georgia"/>
                <a:sym typeface="Georgia"/>
              </a:defRPr>
            </a:pPr>
            <a:r>
              <a:rPr dirty="0">
                <a:solidFill>
                  <a:srgbClr val="9C6630"/>
                </a:solidFill>
                <a:latin typeface="+mn-lt"/>
                <a:hlinkClick r:id="rId4"/>
              </a:rPr>
              <a:t>Learning Translations via Images with a Massively Multilingual Image Dataset.</a:t>
            </a:r>
            <a:r>
              <a:rPr dirty="0">
                <a:latin typeface="+mn-lt"/>
              </a:rPr>
              <a:t> John Hewitt, Daphne Ippolito, Brendan Callahan, Reno Kriz, Derry Wijaya and Chris Callison-Burch. ACL 2018.</a:t>
            </a:r>
          </a:p>
          <a:p>
            <a:pPr marL="0" marR="0" indent="0" defTabSz="321457">
              <a:spcBef>
                <a:spcPts val="0"/>
              </a:spcBef>
              <a:buClrTx/>
              <a:buSzTx/>
              <a:buNone/>
              <a:defRPr sz="2200">
                <a:solidFill>
                  <a:srgbClr val="555555"/>
                </a:solidFill>
                <a:uFillTx/>
                <a:latin typeface="Georgia"/>
                <a:ea typeface="Georgia"/>
                <a:cs typeface="Georgia"/>
                <a:sym typeface="Georgia"/>
              </a:defRPr>
            </a:pPr>
            <a:endParaRPr dirty="0">
              <a:latin typeface="+mn-lt"/>
            </a:endParaRPr>
          </a:p>
          <a:p>
            <a:pPr marL="0" marR="0" indent="0" defTabSz="321457">
              <a:spcBef>
                <a:spcPts val="0"/>
              </a:spcBef>
              <a:buClrTx/>
              <a:buSzTx/>
              <a:buNone/>
              <a:defRPr sz="2200">
                <a:solidFill>
                  <a:srgbClr val="555555"/>
                </a:solidFill>
                <a:uFillTx/>
                <a:latin typeface="Georgia"/>
                <a:ea typeface="Georgia"/>
                <a:cs typeface="Georgia"/>
                <a:sym typeface="Georgia"/>
              </a:defRPr>
            </a:pPr>
            <a:r>
              <a:rPr dirty="0">
                <a:solidFill>
                  <a:srgbClr val="9C6630"/>
                </a:solidFill>
                <a:latin typeface="+mn-lt"/>
                <a:hlinkClick r:id="rId5"/>
              </a:rPr>
              <a:t>Learning Translations via Matrix Completion.</a:t>
            </a:r>
            <a:r>
              <a:rPr dirty="0">
                <a:latin typeface="+mn-lt"/>
              </a:rPr>
              <a:t> Derry Wijaya, Brendan Callahan, John Hewitt, Jie Gao, Xiao Ling, Marianna Apidianaki and Chris Callison-Burch. EMNLP 2017.</a:t>
            </a:r>
          </a:p>
          <a:p>
            <a:pPr marL="0" marR="0" indent="0" defTabSz="321457">
              <a:spcBef>
                <a:spcPts val="0"/>
              </a:spcBef>
              <a:buClrTx/>
              <a:buSzTx/>
              <a:buNone/>
              <a:defRPr sz="2200">
                <a:solidFill>
                  <a:srgbClr val="555555"/>
                </a:solidFill>
                <a:uFillTx/>
                <a:latin typeface="Georgia"/>
                <a:ea typeface="Georgia"/>
                <a:cs typeface="Georgia"/>
                <a:sym typeface="Georgia"/>
              </a:defRPr>
            </a:pPr>
            <a:endParaRPr dirty="0">
              <a:latin typeface="+mn-lt"/>
            </a:endParaRPr>
          </a:p>
          <a:p>
            <a:pPr marL="0" marR="0" indent="0" defTabSz="321457">
              <a:spcBef>
                <a:spcPts val="0"/>
              </a:spcBef>
              <a:buClrTx/>
              <a:buSzTx/>
              <a:buNone/>
              <a:defRPr sz="2200">
                <a:solidFill>
                  <a:srgbClr val="555555"/>
                </a:solidFill>
                <a:uFillTx/>
                <a:latin typeface="Georgia"/>
                <a:ea typeface="Georgia"/>
                <a:cs typeface="Georgia"/>
                <a:sym typeface="Georgia"/>
              </a:defRPr>
            </a:pPr>
            <a:r>
              <a:rPr dirty="0">
                <a:solidFill>
                  <a:srgbClr val="9C6630"/>
                </a:solidFill>
                <a:latin typeface="+mn-lt"/>
                <a:hlinkClick r:id="rId6"/>
              </a:rPr>
              <a:t>A Comprehensive Analysis of Bilingual Lexicon Induction.</a:t>
            </a:r>
            <a:r>
              <a:rPr dirty="0">
                <a:latin typeface="+mn-lt"/>
              </a:rPr>
              <a:t> Ann Irvine and Chris Callison-Burch. Computational Linguistics 2016.</a:t>
            </a:r>
            <a:endParaRPr lang="en-US" dirty="0">
              <a:latin typeface="+mn-lt"/>
            </a:endParaRPr>
          </a:p>
          <a:p>
            <a:pPr marL="0" marR="0" indent="0" defTabSz="321457">
              <a:spcBef>
                <a:spcPts val="0"/>
              </a:spcBef>
              <a:buClrTx/>
              <a:buSzTx/>
              <a:buNone/>
              <a:defRPr sz="2200">
                <a:solidFill>
                  <a:srgbClr val="555555"/>
                </a:solidFill>
                <a:uFillTx/>
                <a:latin typeface="Georgia"/>
                <a:ea typeface="Georgia"/>
                <a:cs typeface="Georgia"/>
                <a:sym typeface="Georgia"/>
              </a:defRPr>
            </a:pPr>
            <a:endParaRPr dirty="0">
              <a:latin typeface="+mn-lt"/>
            </a:endParaRPr>
          </a:p>
          <a:p>
            <a:pPr marL="0" marR="0" indent="0" defTabSz="321457">
              <a:spcBef>
                <a:spcPts val="0"/>
              </a:spcBef>
              <a:buClrTx/>
              <a:buSzTx/>
              <a:buNone/>
              <a:defRPr sz="2200">
                <a:solidFill>
                  <a:srgbClr val="555555"/>
                </a:solidFill>
                <a:uFillTx/>
                <a:latin typeface="Georgia"/>
                <a:ea typeface="Georgia"/>
                <a:cs typeface="Georgia"/>
                <a:sym typeface="Georgia"/>
              </a:defRPr>
            </a:pPr>
            <a:r>
              <a:rPr dirty="0">
                <a:solidFill>
                  <a:srgbClr val="9C6630"/>
                </a:solidFill>
                <a:latin typeface="+mn-lt"/>
                <a:hlinkClick r:id="rId7"/>
              </a:rPr>
              <a:t>The Language Demographics of Amazon Mechanical Turk.</a:t>
            </a:r>
            <a:r>
              <a:rPr dirty="0">
                <a:latin typeface="+mn-lt"/>
              </a:rPr>
              <a:t> Ellie Pavlick, Matt Post, Ann Irvine, Dmitry Kachaev, and Chris Callison-Burch. TACL 2014.</a:t>
            </a:r>
          </a:p>
        </p:txBody>
      </p:sp>
      <p:sp>
        <p:nvSpPr>
          <p:cNvPr id="1049" name="Slide Number Placeholder 3"/>
          <p:cNvSpPr txBox="1">
            <a:spLocks noGrp="1"/>
          </p:cNvSpPr>
          <p:nvPr>
            <p:ph type="sldNum" sz="quarter" idx="2"/>
          </p:nvPr>
        </p:nvSpPr>
        <p:spPr>
          <a:xfrm>
            <a:off x="7507402" y="6417072"/>
            <a:ext cx="493598" cy="28852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82</a:t>
            </a:fld>
            <a:endParaRPr dirty="0"/>
          </a:p>
        </p:txBody>
      </p:sp>
      <p:sp>
        <p:nvSpPr>
          <p:cNvPr id="9" name="Title 1">
            <a:extLst>
              <a:ext uri="{FF2B5EF4-FFF2-40B4-BE49-F238E27FC236}">
                <a16:creationId xmlns:a16="http://schemas.microsoft.com/office/drawing/2014/main" id="{CB989679-97F5-5E48-BE4E-DEF95C0A55F8}"/>
              </a:ext>
            </a:extLst>
          </p:cNvPr>
          <p:cNvSpPr txBox="1">
            <a:spLocks/>
          </p:cNvSpPr>
          <p:nvPr/>
        </p:nvSpPr>
        <p:spPr>
          <a:xfrm>
            <a:off x="457200" y="274638"/>
            <a:ext cx="73914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References</a:t>
            </a:r>
          </a:p>
        </p:txBody>
      </p:sp>
    </p:spTree>
    <p:extLst>
      <p:ext uri="{BB962C8B-B14F-4D97-AF65-F5344CB8AC3E}">
        <p14:creationId xmlns:p14="http://schemas.microsoft.com/office/powerpoint/2010/main" val="23632584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How do we Evaluate?"/>
          <p:cNvSpPr txBox="1">
            <a:spLocks noGrp="1"/>
          </p:cNvSpPr>
          <p:nvPr>
            <p:ph type="title"/>
          </p:nvPr>
        </p:nvSpPr>
        <p:spPr>
          <a:prstGeom prst="rect">
            <a:avLst/>
          </a:prstGeom>
        </p:spPr>
        <p:txBody>
          <a:bodyPr/>
          <a:lstStyle/>
          <a:p>
            <a:r>
              <a:rPr dirty="0"/>
              <a:t>Evaluat</a:t>
            </a:r>
            <a:r>
              <a:rPr lang="en-US" dirty="0"/>
              <a:t>ing MT Quality</a:t>
            </a:r>
            <a:endParaRPr dirty="0"/>
          </a:p>
        </p:txBody>
      </p:sp>
      <p:sp>
        <p:nvSpPr>
          <p:cNvPr id="2" name="Text Placeholder 1">
            <a:extLst>
              <a:ext uri="{FF2B5EF4-FFF2-40B4-BE49-F238E27FC236}">
                <a16:creationId xmlns:a16="http://schemas.microsoft.com/office/drawing/2014/main" id="{91C2E967-2CCA-FA40-B2D7-2294C0D9C3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009294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4037</Words>
  <Application>Microsoft Macintosh PowerPoint</Application>
  <PresentationFormat>On-screen Show (4:3)</PresentationFormat>
  <Paragraphs>607</Paragraphs>
  <Slides>82</Slides>
  <Notes>35</Notes>
  <HiddenSlides>16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Arial</vt:lpstr>
      <vt:lpstr>Calibri</vt:lpstr>
      <vt:lpstr>Calibri Light</vt:lpstr>
      <vt:lpstr>Helvetica</vt:lpstr>
      <vt:lpstr>Roboto</vt:lpstr>
      <vt:lpstr>Times</vt:lpstr>
      <vt:lpstr>Times New Roman</vt:lpstr>
      <vt:lpstr>Times Roman</vt:lpstr>
      <vt:lpstr>Retrospect</vt:lpstr>
      <vt:lpstr>Reminders</vt:lpstr>
      <vt:lpstr>Review: Machine Translation</vt:lpstr>
      <vt:lpstr>Machine Translation</vt:lpstr>
      <vt:lpstr>Machine Translation</vt:lpstr>
      <vt:lpstr>Conditional Language Models</vt:lpstr>
      <vt:lpstr>Conditional Language Models</vt:lpstr>
      <vt:lpstr>Review: Encoder-Decoder MT</vt:lpstr>
      <vt:lpstr>Review: Encoder-Decoder MT</vt:lpstr>
      <vt:lpstr>Evaluating MT Quality</vt:lpstr>
      <vt:lpstr>Evaluating MT Quality</vt:lpstr>
      <vt:lpstr>Human Evaluation of MT v.  Automatic Evaluation</vt:lpstr>
      <vt:lpstr>Manual Evaluation</vt:lpstr>
      <vt:lpstr>Goals for  Automatic Evaluation</vt:lpstr>
      <vt:lpstr>Methodology</vt:lpstr>
      <vt:lpstr>Word Error Rate</vt:lpstr>
      <vt:lpstr>Problems with WER</vt:lpstr>
      <vt:lpstr>Solutions</vt:lpstr>
      <vt:lpstr>BLEU</vt:lpstr>
      <vt:lpstr>Multiple references</vt:lpstr>
      <vt:lpstr>n-gram precision</vt:lpstr>
      <vt:lpstr>Multiple references </vt:lpstr>
      <vt:lpstr>PowerPoint Presentation</vt:lpstr>
      <vt:lpstr>PowerPoint Presentation</vt:lpstr>
      <vt:lpstr>PowerPoint Presentation</vt:lpstr>
      <vt:lpstr>n-gram precision</vt:lpstr>
      <vt:lpstr>PowerPoint Presentation</vt:lpstr>
      <vt:lpstr>Is this better?</vt:lpstr>
      <vt:lpstr>Brevity Penalty</vt:lpstr>
      <vt:lpstr>Brevity Penalty </vt:lpstr>
      <vt:lpstr>PowerPoint Presentation</vt:lpstr>
      <vt:lpstr>BLEU </vt:lpstr>
      <vt:lpstr>BLEU</vt:lpstr>
      <vt:lpstr>Problems with BLEU</vt:lpstr>
      <vt:lpstr>More Metrics</vt:lpstr>
      <vt:lpstr>Even More Metrics</vt:lpstr>
      <vt:lpstr>How do we know which metric is best?</vt:lpstr>
      <vt:lpstr>Manual Evaluation</vt:lpstr>
      <vt:lpstr>5-point scales</vt:lpstr>
      <vt:lpstr>Basic Evaluation Paradigm</vt:lpstr>
      <vt:lpstr>Human Evaluation</vt:lpstr>
      <vt:lpstr>BLEU</vt:lpstr>
      <vt:lpstr>Other Options</vt:lpstr>
      <vt:lpstr>Cross-lingual Word Representations</vt:lpstr>
      <vt:lpstr>Goal</vt:lpstr>
      <vt:lpstr>Translations from monolingual texts</vt:lpstr>
      <vt:lpstr>Monolingual Word Embeddings</vt:lpstr>
      <vt:lpstr>Monolingual Word Embeddings</vt:lpstr>
      <vt:lpstr>Bilingual Word Embeddings</vt:lpstr>
      <vt:lpstr>Projecting Vector Space Models</vt:lpstr>
      <vt:lpstr>Projecting Vector Space Models</vt:lpstr>
      <vt:lpstr>Word Embeddings</vt:lpstr>
      <vt:lpstr>Learning Bilingual Embeddings</vt:lpstr>
      <vt:lpstr>Learning Bilingual Embeddings</vt:lpstr>
      <vt:lpstr>Learning Bilingual Embeddings</vt:lpstr>
      <vt:lpstr>Learning Bilingual Embeddings</vt:lpstr>
      <vt:lpstr>Learning Bilingual Embeddings</vt:lpstr>
      <vt:lpstr>Learning Bilingual Embeddings</vt:lpstr>
      <vt:lpstr>Learning Bilingual Embeddings</vt:lpstr>
      <vt:lpstr>Example Translations for Indonesian</vt:lpstr>
      <vt:lpstr>Ways to learn W</vt:lpstr>
      <vt:lpstr>Bilingual Dictionaries</vt:lpstr>
      <vt:lpstr>Efficient Manipulation of Word Handling Vectors</vt:lpstr>
      <vt:lpstr>Integration into NMT</vt:lpstr>
      <vt:lpstr>Translating OOVs</vt:lpstr>
      <vt:lpstr>Manual Evaluation</vt:lpstr>
      <vt:lpstr>PowerPoint Presentation</vt:lpstr>
      <vt:lpstr>Can we use images instead of bilingual dictionaries?</vt:lpstr>
      <vt:lpstr>Massively Multilingual Image Dataset (MMID)</vt:lpstr>
      <vt:lpstr>Image-based Translation </vt:lpstr>
      <vt:lpstr>New multilingual image corpus</vt:lpstr>
      <vt:lpstr>Example translations</vt:lpstr>
      <vt:lpstr>Accuracy of image-based translation</vt:lpstr>
      <vt:lpstr>When does it work?</vt:lpstr>
      <vt:lpstr>Concrete example</vt:lpstr>
      <vt:lpstr>Abstract example</vt:lpstr>
      <vt:lpstr>Can we predict concreteness?</vt:lpstr>
      <vt:lpstr>We can produce better translations</vt:lpstr>
      <vt:lpstr>Mitigating Geographic Bias of Image Classifiers with MMID</vt:lpstr>
      <vt:lpstr>Indian Weddings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Reminders</dc:title>
  <dc:creator>Callison-Burch, Christopher</dc:creator>
  <cp:lastModifiedBy>Callison-Burch, Christopher</cp:lastModifiedBy>
  <cp:revision>11</cp:revision>
  <dcterms:created xsi:type="dcterms:W3CDTF">2020-04-13T16:13:03Z</dcterms:created>
  <dcterms:modified xsi:type="dcterms:W3CDTF">2020-04-13T16:26:04Z</dcterms:modified>
</cp:coreProperties>
</file>